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sldIdLst>
    <p:sldId id="259" r:id="rId5"/>
    <p:sldId id="265" r:id="rId6"/>
    <p:sldId id="260" r:id="rId7"/>
    <p:sldId id="262" r:id="rId8"/>
    <p:sldId id="268" r:id="rId9"/>
    <p:sldId id="269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C"/>
    <a:srgbClr val="8EC53C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B06AC-DBD5-4160-A010-E90D9A2858E4}" v="1" dt="2024-05-17T06:57:12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5" autoAdjust="0"/>
    <p:restoredTop sz="96405"/>
  </p:normalViewPr>
  <p:slideViewPr>
    <p:cSldViewPr snapToGrid="0" snapToObjects="1">
      <p:cViewPr varScale="1">
        <p:scale>
          <a:sx n="105" d="100"/>
          <a:sy n="105" d="100"/>
        </p:scale>
        <p:origin x="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169BFA-DD34-4A49-9B5A-1F29BCBB3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293" y="1309623"/>
            <a:ext cx="6802128" cy="2387600"/>
          </a:xfrm>
        </p:spPr>
        <p:txBody>
          <a:bodyPr anchor="b">
            <a:normAutofit/>
          </a:bodyPr>
          <a:lstStyle>
            <a:lvl1pPr algn="l"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14F855-A2C1-B647-8DDF-5EA3D63B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293" y="3997431"/>
            <a:ext cx="6858000" cy="5710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09E4-0A84-1247-8677-08181CB8F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0742-AE0D-2D4B-BEEB-613B1D4074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0A1BF-C49F-2045-AD1A-B455F14FC178}"/>
              </a:ext>
            </a:extLst>
          </p:cNvPr>
          <p:cNvSpPr/>
          <p:nvPr userDrawn="1"/>
        </p:nvSpPr>
        <p:spPr>
          <a:xfrm>
            <a:off x="0" y="1114236"/>
            <a:ext cx="9144000" cy="3557489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B62BE-6E8B-AE41-A1C1-AA90F3051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6036A1D-6F6F-D54D-A1F6-764990FFCFB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CB9F1-D1D4-0646-9C6E-6818F794C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075A6C-654B-B343-ACD1-D7000A5E2BED}"/>
              </a:ext>
            </a:extLst>
          </p:cNvPr>
          <p:cNvSpPr/>
          <p:nvPr userDrawn="1"/>
        </p:nvSpPr>
        <p:spPr>
          <a:xfrm>
            <a:off x="0" y="1132403"/>
            <a:ext cx="9144000" cy="3539322"/>
          </a:xfrm>
          <a:prstGeom prst="rect">
            <a:avLst/>
          </a:prstGeom>
          <a:solidFill>
            <a:srgbClr val="8E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59DA2D-1074-0844-A50A-DC05D7D4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E25D63-D7AD-3743-BA74-38E5B969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E7DC3-EC0D-564F-BC19-9D5A78C0C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ADA47E5-001A-1C4D-8407-B6C02400AA88}"/>
              </a:ext>
            </a:extLst>
          </p:cNvPr>
          <p:cNvSpPr/>
          <p:nvPr userDrawn="1"/>
        </p:nvSpPr>
        <p:spPr>
          <a:xfrm>
            <a:off x="0" y="1102125"/>
            <a:ext cx="9144000" cy="3569600"/>
          </a:xfrm>
          <a:prstGeom prst="rect">
            <a:avLst/>
          </a:prstGeom>
          <a:solidFill>
            <a:srgbClr val="57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EE2A44-4415-EA4A-A941-26AE82E720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17D809B-A818-AA4B-B846-4E7C0098A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317676-FE2C-2542-8772-F0744CB42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32E07E6-443D-4A47-8760-FC53D86B4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FB4CCB-EB2A-A149-9AF1-8AE68C32A018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DC81D6E-3092-034A-9B23-4A2B1745F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75A8D9-5E09-3B44-BF27-8041076F8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2287588"/>
            <a:ext cx="3198812" cy="19875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036A026-D0C4-FA4B-B360-B5E56202A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1831" y="2287588"/>
            <a:ext cx="3198812" cy="198755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EA8798D-CC77-9643-BA6C-01510CB206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82ED64-E9FB-8E44-A757-028A5BE51C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82F4CA-697F-CC4A-B49F-613A3A951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75BFCD-0C1D-624B-8AF0-120E64DB55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784605-230D-D740-8789-AC5942467FF5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CF5CC-4B12-304E-871A-AFC13E7C4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39F4E-D3C5-E543-B27D-5327FE9BAD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1DA654-0C4F-E545-844D-490A131FB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FB70A9-40BC-9446-9121-77D651FBE8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C74D46-2DC1-B348-94D8-1A8C97224C3A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802CD1-C943-8D46-91A4-E3547F67E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6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5EE57-1CEB-8D4C-B086-829C1940EE0E}"/>
              </a:ext>
            </a:extLst>
          </p:cNvPr>
          <p:cNvSpPr/>
          <p:nvPr userDrawn="1"/>
        </p:nvSpPr>
        <p:spPr>
          <a:xfrm>
            <a:off x="0" y="1182935"/>
            <a:ext cx="9144000" cy="3129784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D8190-D209-FD4A-A39D-EBBCF287DDD4}"/>
              </a:ext>
            </a:extLst>
          </p:cNvPr>
          <p:cNvSpPr/>
          <p:nvPr userDrawn="1"/>
        </p:nvSpPr>
        <p:spPr>
          <a:xfrm>
            <a:off x="2971637" y="328860"/>
            <a:ext cx="4324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i="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the decarbonisation of Australia’s energy networks</a:t>
            </a:r>
            <a:endParaRPr lang="en-AU" sz="2200" b="1" i="0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E6C6B-803A-E045-90F8-57997288F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25" y="244226"/>
            <a:ext cx="1148255" cy="83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BCAF8-46DF-4577-8766-98C28857C224}"/>
              </a:ext>
            </a:extLst>
          </p:cNvPr>
          <p:cNvSpPr txBox="1"/>
          <p:nvPr userDrawn="1"/>
        </p:nvSpPr>
        <p:spPr>
          <a:xfrm>
            <a:off x="2310307" y="3356591"/>
            <a:ext cx="452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Fuels CRC is supported through the Australian Government’s Cooperative Research Centres Program. We gratefully acknowledge the cash and in-kind support from all our research, government and industry participants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E5ACD-FD20-429E-8CE2-77BB2644BB8A}"/>
              </a:ext>
            </a:extLst>
          </p:cNvPr>
          <p:cNvSpPr txBox="1"/>
          <p:nvPr userDrawn="1"/>
        </p:nvSpPr>
        <p:spPr>
          <a:xfrm>
            <a:off x="3732272" y="1900980"/>
            <a:ext cx="26374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futurefuelscrc.com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FF2F7C5-9723-422A-B95E-4013997CE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436"/>
          <a:stretch/>
        </p:blipFill>
        <p:spPr>
          <a:xfrm>
            <a:off x="3400444" y="1900980"/>
            <a:ext cx="331828" cy="769441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B286AE-878D-DE80-5CD8-8ABAB3E2D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4520" y="4363134"/>
            <a:ext cx="4985554" cy="6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F225-3FCC-8D46-9F99-17F562874DF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9E40-2680-C047-8B6E-7917035D4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3" r:id="rId3"/>
    <p:sldLayoutId id="2147483688" r:id="rId4"/>
    <p:sldLayoutId id="2147483690" r:id="rId5"/>
    <p:sldLayoutId id="2147483691" r:id="rId6"/>
    <p:sldLayoutId id="2147483692" r:id="rId7"/>
    <p:sldLayoutId id="2147483682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4B452-B39E-DE47-8FF7-715397CAA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Hydrogen Pipeline Systems - Code of Practice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CB0AB9-57FC-7E46-B7B8-B5A5541235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10 Composite pipeline materials</a:t>
            </a:r>
          </a:p>
        </p:txBody>
      </p:sp>
    </p:spTree>
    <p:extLst>
      <p:ext uri="{BB962C8B-B14F-4D97-AF65-F5344CB8AC3E}">
        <p14:creationId xmlns:p14="http://schemas.microsoft.com/office/powerpoint/2010/main" val="48591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335" y="1281643"/>
            <a:ext cx="4991980" cy="3308944"/>
          </a:xfrm>
          <a:prstGeom prst="rect">
            <a:avLst/>
          </a:prstGeom>
          <a:ln>
            <a:noFill/>
          </a:ln>
          <a:effectLst>
            <a:softEdge rad="444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C454DC-F755-E245-A890-802A5396C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823" y="80580"/>
            <a:ext cx="3697194" cy="82520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Composite </a:t>
            </a:r>
            <a:r>
              <a:rPr lang="en-US" sz="3000" dirty="0">
                <a:solidFill>
                  <a:schemeClr val="tx1"/>
                </a:solidFill>
              </a:rPr>
              <a:t>P</a:t>
            </a:r>
            <a:r>
              <a:rPr lang="en-US" sz="3000" dirty="0" smtClean="0">
                <a:solidFill>
                  <a:schemeClr val="tx1"/>
                </a:solidFill>
              </a:rPr>
              <a:t>ipelines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DB07E-6DD4-7542-B8B4-77ED8246C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4" y="1265182"/>
            <a:ext cx="4907953" cy="236081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Are not sensitive to Hydrogen concentration including 100% </a:t>
            </a:r>
            <a:r>
              <a:rPr lang="en-GB" sz="1400" dirty="0" smtClean="0"/>
              <a:t>Hydrogen (except where steel reinforced).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Can provide an alternative to steel pipes.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Are typically highly resistant to corrosion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Can be cheaper </a:t>
            </a:r>
            <a:r>
              <a:rPr lang="en-GB" sz="1400" dirty="0"/>
              <a:t>and quicker to manufacture, deliver, install and </a:t>
            </a:r>
            <a:r>
              <a:rPr lang="en-GB" sz="1400" dirty="0" smtClean="0"/>
              <a:t>operate (for certain size ranges). 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The total carbon footprint for a composite pipeline may be as low as 33% of that of an equivalent steel pipeline.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Composite pipes are available in a wide range of materials and are manufactured in a wide range of configurations</a:t>
            </a:r>
            <a:r>
              <a:rPr lang="en-GB" sz="1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Can be subject to accelerated loss of strength in cyclic service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7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FBEC09-C15A-BC4D-8325-8AD1863D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522" y="350656"/>
            <a:ext cx="6660468" cy="497801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Composite pipeline </a:t>
            </a:r>
            <a:r>
              <a:rPr lang="en-US" sz="3000" dirty="0" smtClean="0">
                <a:solidFill>
                  <a:schemeClr val="tx1"/>
                </a:solidFill>
              </a:rPr>
              <a:t>range</a:t>
            </a:r>
            <a:r>
              <a:rPr lang="en-US" sz="3000" dirty="0" smtClean="0">
                <a:solidFill>
                  <a:schemeClr val="tx1"/>
                </a:solidFill>
              </a:rPr>
              <a:t> for H2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D5585-8906-82BD-9A90-105322E072C3}"/>
              </a:ext>
            </a:extLst>
          </p:cNvPr>
          <p:cNvSpPr txBox="1"/>
          <p:nvPr/>
        </p:nvSpPr>
        <p:spPr>
          <a:xfrm>
            <a:off x="6913122" y="1835832"/>
            <a:ext cx="2088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 2025 the sizes and pressures predicted in this chart are now becoming available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F4DC9B-A61D-4408-1407-6DDEF87D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22" y="954310"/>
            <a:ext cx="6248446" cy="37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6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03517A-D554-EC4E-A439-CB0BAA57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3" y="345224"/>
            <a:ext cx="6224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FRP design methodology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2291F0-3A81-F746-8D89-765B97BDB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75" y="1021089"/>
            <a:ext cx="5153766" cy="367364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Couplings and joints able to transfer load between adjacent pipes (i.e. no sliding </a:t>
            </a:r>
            <a:r>
              <a:rPr lang="en-US" sz="1400" dirty="0" err="1"/>
              <a:t>o-ring</a:t>
            </a:r>
            <a:r>
              <a:rPr lang="en-US" sz="1400" dirty="0"/>
              <a:t> joints)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 to operate below the initial damage threshold (micro-cracks are a precursor to leaking)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Assess loss of </a:t>
            </a:r>
            <a:r>
              <a:rPr lang="en-US" sz="1400" dirty="0" smtClean="0"/>
              <a:t>strength </a:t>
            </a:r>
            <a:r>
              <a:rPr lang="en-US" sz="1400" dirty="0"/>
              <a:t>(regression) with extended loading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 life 20 years, 50 years or 100 years </a:t>
            </a:r>
            <a:r>
              <a:rPr lang="en-US" sz="1400" dirty="0" smtClean="0"/>
              <a:t>achievable but strength at end points requires to be understood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Performance based design with properties proven directly by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Qualified by testing under 2:1 load (pressure only) and R:1 combined load (pressure plus axial and bending).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larger projects re-validation testing of project pipes is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NOTE: This utilizes some methods from the next edition of ISO 14692–20xx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8577"/>
          <a:stretch>
            <a:fillRect/>
          </a:stretch>
        </p:blipFill>
        <p:spPr bwMode="auto">
          <a:xfrm>
            <a:off x="5389298" y="2549800"/>
            <a:ext cx="3776521" cy="165124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23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5364" t="12281" r="8763" b="6004"/>
          <a:stretch>
            <a:fillRect/>
          </a:stretch>
        </p:blipFill>
        <p:spPr bwMode="auto">
          <a:xfrm flipH="1">
            <a:off x="6718828" y="0"/>
            <a:ext cx="2446991" cy="2398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958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AAE0-40FE-EB23-27E2-14326EE2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000" dirty="0"/>
              <a:t>H2 </a:t>
            </a:r>
            <a:r>
              <a:rPr lang="en-AU" sz="3000" dirty="0" smtClean="0"/>
              <a:t>Permeation</a:t>
            </a:r>
            <a:endParaRPr lang="en-AU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2D5E-D685-175E-5854-5728629A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1089"/>
            <a:ext cx="5385026" cy="3521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H2 will permeate through all pipe materials and leak at all joints.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Possible loss of product, explosion risk, asphyxiation (e.g. manholes)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Barriers (e.g. Al foil, high tech thermoplastic film) can be included in composite pipes reducing permeation rates to insignificant.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Poor data quality makes a definitive assessment difficult but the following is indicative (1 km, DN 300 at 10 </a:t>
            </a:r>
            <a:r>
              <a:rPr lang="en-AU" sz="1400" dirty="0" err="1"/>
              <a:t>Mpa</a:t>
            </a:r>
            <a:r>
              <a:rPr lang="en-AU" sz="1400" dirty="0"/>
              <a:t>);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X70 pipe			0.45 Sm3/day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HDPE	reinforced		18.3 Sm3/day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HDPE with Al barrier	0.0002 Sm3/day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GRE pipe			0.22 Sm3/day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GRE with film barrier	0.02 Sm3/day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01" y="0"/>
            <a:ext cx="3054497" cy="286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2" t="10940" r="4245" b="1014"/>
          <a:stretch/>
        </p:blipFill>
        <p:spPr>
          <a:xfrm>
            <a:off x="6122486" y="2949502"/>
            <a:ext cx="3044271" cy="13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9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169E-265D-3706-8DDF-C943D8AE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Issues to be managed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961B0-3AFF-F3F9-FE61-CCA3386D2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21089"/>
            <a:ext cx="6850969" cy="36736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Materials compatibility (e.g. steel wire reinforcement, steel couplings)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For fibreglass designs based in ASTM D2992 ‘regression’ must be replaced with ‘threshold,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BVID (barely </a:t>
            </a:r>
            <a:r>
              <a:rPr lang="en-AU" sz="1400" dirty="0" err="1" smtClean="0"/>
              <a:t>vidible</a:t>
            </a:r>
            <a:r>
              <a:rPr lang="en-AU" sz="1400" dirty="0" smtClean="0"/>
              <a:t> impact damage) must </a:t>
            </a:r>
            <a:r>
              <a:rPr lang="en-AU" sz="1400" dirty="0"/>
              <a:t>be avoided during construction by appropriate </a:t>
            </a:r>
            <a:r>
              <a:rPr lang="en-AU" sz="1400" dirty="0" smtClean="0"/>
              <a:t>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Rapid </a:t>
            </a:r>
            <a:r>
              <a:rPr lang="en-AU" sz="1400" dirty="0"/>
              <a:t>decompression testing must be undertaken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Cyclic capacity may require additional testing to verify strength regression</a:t>
            </a:r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Third </a:t>
            </a:r>
            <a:r>
              <a:rPr lang="en-AU" sz="1400" dirty="0"/>
              <a:t>party validation of design and manufacture (available) may be appropriate.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Location of permeation and leak rates should be assessed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Resistance to penetration by mechanical equipment is low so full bore rupture must be considered (running fracture is typically not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Additional third party protective measures will be necessary where risks are not negligible (e.g. cable in marker tape, fences, slabs, ROW intrusion detection (smart fibre optic), signage, </a:t>
            </a:r>
            <a:r>
              <a:rPr lang="en-AU" sz="1400" dirty="0" err="1"/>
              <a:t>liason</a:t>
            </a:r>
            <a:r>
              <a:rPr lang="en-AU" sz="1400" dirty="0"/>
              <a:t>, patrols.</a:t>
            </a:r>
          </a:p>
        </p:txBody>
      </p:sp>
    </p:spTree>
    <p:extLst>
      <p:ext uri="{BB962C8B-B14F-4D97-AF65-F5344CB8AC3E}">
        <p14:creationId xmlns:p14="http://schemas.microsoft.com/office/powerpoint/2010/main" val="243157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5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80721e-ec21-4d83-87b2-1bc9ea5ddc25">
      <UserInfo>
        <DisplayName/>
        <AccountId xsi:nil="true"/>
        <AccountType/>
      </UserInfo>
    </SharedWithUsers>
    <TaxCatchAll xmlns="e35f1a1b-9455-4987-aeba-2c5d3ff84d62" xsi:nil="true"/>
    <lcf76f155ced4ddcb4097134ff3c332f xmlns="2f732a9f-8d01-475f-a814-84d06fc7189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AC3F5DC53AA48B45BFE3C9DBD7AC3" ma:contentTypeVersion="17" ma:contentTypeDescription="Create a new document." ma:contentTypeScope="" ma:versionID="8d9a1c25e5cd89af91997251e37cfd1a">
  <xsd:schema xmlns:xsd="http://www.w3.org/2001/XMLSchema" xmlns:xs="http://www.w3.org/2001/XMLSchema" xmlns:p="http://schemas.microsoft.com/office/2006/metadata/properties" xmlns:ns2="2f732a9f-8d01-475f-a814-84d06fc7189b" xmlns:ns3="5e80721e-ec21-4d83-87b2-1bc9ea5ddc25" xmlns:ns4="e35f1a1b-9455-4987-aeba-2c5d3ff84d62" targetNamespace="http://schemas.microsoft.com/office/2006/metadata/properties" ma:root="true" ma:fieldsID="9429253fdb06cd8922924efae1996ac4" ns2:_="" ns3:_="" ns4:_="">
    <xsd:import namespace="2f732a9f-8d01-475f-a814-84d06fc7189b"/>
    <xsd:import namespace="5e80721e-ec21-4d83-87b2-1bc9ea5ddc25"/>
    <xsd:import namespace="e35f1a1b-9455-4987-aeba-2c5d3ff84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32a9f-8d01-475f-a814-84d06fc718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7b88db-b703-4d04-81b7-e61a8f043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0721e-ec21-4d83-87b2-1bc9ea5dd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f1a1b-9455-4987-aeba-2c5d3ff84d6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5044ba-0430-49f4-a201-87e7242bc9f6}" ma:internalName="TaxCatchAll" ma:showField="CatchAllData" ma:web="e35f1a1b-9455-4987-aeba-2c5d3ff84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1B3EC-60E3-42F1-88CD-9B9BA966C39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c4363bc9-e002-4f81-a5e1-8f41fba3c29f"/>
    <ds:schemaRef ds:uri="http://purl.org/dc/elements/1.1/"/>
    <ds:schemaRef ds:uri="http://schemas.openxmlformats.org/package/2006/metadata/core-properties"/>
    <ds:schemaRef ds:uri="http://www.w3.org/XML/1998/namespace"/>
    <ds:schemaRef ds:uri="4bd2851d-78fa-4755-bea0-e81e8d2e92e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AF2439-94CF-441B-BA65-13D11EEA89DB}"/>
</file>

<file path=customXml/itemProps3.xml><?xml version="1.0" encoding="utf-8"?>
<ds:datastoreItem xmlns:ds="http://schemas.openxmlformats.org/officeDocument/2006/customXml" ds:itemID="{D4AEE850-ABD7-4B0F-AA3E-081B61561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519</Words>
  <Application>Microsoft Office PowerPoint</Application>
  <PresentationFormat>On-screen Show (16:9)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Hydrogen Pipeline Systems - Code of Practice</vt:lpstr>
      <vt:lpstr>Composite Pipelines</vt:lpstr>
      <vt:lpstr>PowerPoint Presentation</vt:lpstr>
      <vt:lpstr>FRP design methodology</vt:lpstr>
      <vt:lpstr>H2 Permeation</vt:lpstr>
      <vt:lpstr>Issues to be managed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Josh Wickham</cp:lastModifiedBy>
  <cp:revision>41</cp:revision>
  <dcterms:created xsi:type="dcterms:W3CDTF">2020-04-22T00:43:54Z</dcterms:created>
  <dcterms:modified xsi:type="dcterms:W3CDTF">2025-03-05T17:34:07Z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0x01010069FAC3F5DC53AA48B45BFE3C9DBD7AC3</vt:lpwstr>
  </property>
  <property fmtid="{D5CDD505-2E9C-101B-9397-08002B2CF9AE}" pid="3" name="Order">
    <vt:r8>901100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