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4"/>
  </p:sldMasterIdLst>
  <p:sldIdLst>
    <p:sldId id="259" r:id="rId5"/>
    <p:sldId id="265" r:id="rId6"/>
    <p:sldId id="260" r:id="rId7"/>
    <p:sldId id="262" r:id="rId8"/>
    <p:sldId id="268" r:id="rId9"/>
    <p:sldId id="269" r:id="rId10"/>
    <p:sldId id="266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448C"/>
    <a:srgbClr val="8EC53C"/>
    <a:srgbClr val="575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6B06AC-DBD5-4160-A010-E90D9A2858E4}" v="1" dt="2024-05-17T06:57:12.7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95" autoAdjust="0"/>
    <p:restoredTop sz="96405"/>
  </p:normalViewPr>
  <p:slideViewPr>
    <p:cSldViewPr snapToGrid="0" snapToObjects="1">
      <p:cViewPr varScale="1">
        <p:scale>
          <a:sx n="105" d="100"/>
          <a:sy n="105" d="100"/>
        </p:scale>
        <p:origin x="91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2169BFA-DD34-4A49-9B5A-1F29BCBB3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293" y="1309623"/>
            <a:ext cx="6802128" cy="2387600"/>
          </a:xfrm>
        </p:spPr>
        <p:txBody>
          <a:bodyPr anchor="b">
            <a:normAutofit/>
          </a:bodyPr>
          <a:lstStyle>
            <a:lvl1pPr algn="l">
              <a:defRPr sz="5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514F855-A2C1-B647-8DDF-5EA3D63BE8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8293" y="3997431"/>
            <a:ext cx="6858000" cy="571062"/>
          </a:xfr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B709E4-0A84-1247-8677-08181CB8F6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70237" y="199629"/>
            <a:ext cx="1175815" cy="8523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F10742-AE0D-2D4B-BEEB-613B1D4074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7257" y="0"/>
            <a:ext cx="1516743" cy="154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780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A0A1BF-C49F-2045-AD1A-B455F14FC178}"/>
              </a:ext>
            </a:extLst>
          </p:cNvPr>
          <p:cNvSpPr/>
          <p:nvPr userDrawn="1"/>
        </p:nvSpPr>
        <p:spPr>
          <a:xfrm>
            <a:off x="0" y="1114236"/>
            <a:ext cx="9144000" cy="3557489"/>
          </a:xfrm>
          <a:prstGeom prst="rect">
            <a:avLst/>
          </a:prstGeom>
          <a:solidFill>
            <a:srgbClr val="1A4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95B62BE-6E8B-AE41-A1C1-AA90F30510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6350" y="1863960"/>
            <a:ext cx="7772400" cy="1790700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Section header slide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6036A1D-6F6F-D54D-A1F6-764990FFCFB0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486350" y="3879818"/>
            <a:ext cx="6858000" cy="42829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FCB9F1-D1D4-0646-9C6E-6818F794CB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70237" y="199629"/>
            <a:ext cx="1175815" cy="85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909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2075A6C-654B-B343-ACD1-D7000A5E2BED}"/>
              </a:ext>
            </a:extLst>
          </p:cNvPr>
          <p:cNvSpPr/>
          <p:nvPr userDrawn="1"/>
        </p:nvSpPr>
        <p:spPr>
          <a:xfrm>
            <a:off x="0" y="1132403"/>
            <a:ext cx="9144000" cy="3539322"/>
          </a:xfrm>
          <a:prstGeom prst="rect">
            <a:avLst/>
          </a:prstGeom>
          <a:solidFill>
            <a:srgbClr val="8EC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459DA2D-1074-0844-A50A-DC05D7D4B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6350" y="1863960"/>
            <a:ext cx="7772400" cy="1790700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Section header slide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1E25D63-D7AD-3743-BA74-38E5B969F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6350" y="3879818"/>
            <a:ext cx="6858000" cy="42829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DE7DC3-EC0D-564F-BC19-9D5A78C0C4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70237" y="199629"/>
            <a:ext cx="1175815" cy="85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54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ADA47E5-001A-1C4D-8407-B6C02400AA88}"/>
              </a:ext>
            </a:extLst>
          </p:cNvPr>
          <p:cNvSpPr/>
          <p:nvPr userDrawn="1"/>
        </p:nvSpPr>
        <p:spPr>
          <a:xfrm>
            <a:off x="0" y="1102125"/>
            <a:ext cx="9144000" cy="3569600"/>
          </a:xfrm>
          <a:prstGeom prst="rect">
            <a:avLst/>
          </a:prstGeom>
          <a:solidFill>
            <a:srgbClr val="57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DEE2A44-4415-EA4A-A941-26AE82E7205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6350" y="1863960"/>
            <a:ext cx="7772400" cy="1790700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Section Header slide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17D809B-A818-AA4B-B846-4E7C0098AD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6350" y="3879818"/>
            <a:ext cx="6858000" cy="42829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317676-FE2C-2542-8772-F0744CB425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70237" y="199629"/>
            <a:ext cx="1175815" cy="85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037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32E07E6-443D-4A47-8760-FC53D86B4C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93" y="448764"/>
            <a:ext cx="6224907" cy="497801"/>
          </a:xfrm>
        </p:spPr>
        <p:txBody>
          <a:bodyPr anchor="t">
            <a:normAutofit/>
          </a:bodyPr>
          <a:lstStyle>
            <a:lvl1pPr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8FB4CCB-EB2A-A149-9AF1-8AE68C32A018}"/>
              </a:ext>
            </a:extLst>
          </p:cNvPr>
          <p:cNvCxnSpPr>
            <a:cxnSpLocks/>
          </p:cNvCxnSpPr>
          <p:nvPr userDrawn="1"/>
        </p:nvCxnSpPr>
        <p:spPr>
          <a:xfrm>
            <a:off x="581340" y="4697299"/>
            <a:ext cx="7360842" cy="0"/>
          </a:xfrm>
          <a:prstGeom prst="line">
            <a:avLst/>
          </a:prstGeom>
          <a:ln w="9525">
            <a:solidFill>
              <a:srgbClr val="575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0DC81D6E-3092-034A-9B23-4A2B1745F6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970761" y="4330854"/>
            <a:ext cx="972149" cy="704680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75A8D9-5E09-3B44-BF27-8041076F8C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3888" y="2287588"/>
            <a:ext cx="3198812" cy="1987550"/>
          </a:xfrm>
        </p:spPr>
        <p:txBody>
          <a:bodyPr>
            <a:normAutofit/>
          </a:bodyPr>
          <a:lstStyle>
            <a:lvl1pPr>
              <a:defRPr sz="1400">
                <a:solidFill>
                  <a:srgbClr val="1A44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1A44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rgbClr val="1A44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1A44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1A44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036A026-D0C4-FA4B-B360-B5E56202AC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1831" y="2287588"/>
            <a:ext cx="3198812" cy="1987550"/>
          </a:xfrm>
        </p:spPr>
        <p:txBody>
          <a:bodyPr>
            <a:normAutofit/>
          </a:bodyPr>
          <a:lstStyle>
            <a:lvl1pPr>
              <a:defRPr sz="1400">
                <a:solidFill>
                  <a:srgbClr val="1A44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1A44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rgbClr val="1A44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1A44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1A44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EA8798D-CC77-9643-BA6C-01510CB2068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3888" y="1021089"/>
            <a:ext cx="5667822" cy="49780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1A44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slide sub title (if any)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82ED64-E9FB-8E44-A757-028A5BE51C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7257" y="0"/>
            <a:ext cx="1516743" cy="154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623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982F4CA-697F-CC4A-B49F-613A3A9515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93" y="448764"/>
            <a:ext cx="6224907" cy="497801"/>
          </a:xfrm>
        </p:spPr>
        <p:txBody>
          <a:bodyPr anchor="t">
            <a:normAutofit/>
          </a:bodyPr>
          <a:lstStyle>
            <a:lvl1pPr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075BFCD-0C1D-624B-8AF0-120E64DB55C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3888" y="1021089"/>
            <a:ext cx="5667822" cy="49780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1A44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slide sub title (if any)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8784605-230D-D740-8789-AC5942467FF5}"/>
              </a:ext>
            </a:extLst>
          </p:cNvPr>
          <p:cNvCxnSpPr>
            <a:cxnSpLocks/>
          </p:cNvCxnSpPr>
          <p:nvPr userDrawn="1"/>
        </p:nvCxnSpPr>
        <p:spPr>
          <a:xfrm>
            <a:off x="581340" y="4697299"/>
            <a:ext cx="7360842" cy="0"/>
          </a:xfrm>
          <a:prstGeom prst="line">
            <a:avLst/>
          </a:prstGeom>
          <a:ln w="9525">
            <a:solidFill>
              <a:srgbClr val="575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109CF5CC-4B12-304E-871A-AFC13E7C41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970761" y="4330854"/>
            <a:ext cx="972149" cy="7046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B39F4E-D3C5-E543-B27D-5327FE9BAD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7257" y="0"/>
            <a:ext cx="1516743" cy="154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07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31DA654-0C4F-E545-844D-490A131FB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93" y="448764"/>
            <a:ext cx="6224907" cy="497801"/>
          </a:xfrm>
        </p:spPr>
        <p:txBody>
          <a:bodyPr anchor="t">
            <a:normAutofit/>
          </a:bodyPr>
          <a:lstStyle>
            <a:lvl1pPr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BFB70A9-40BC-9446-9121-77D651FBE8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3888" y="1021089"/>
            <a:ext cx="5667822" cy="49780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1A44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slide sub title (if any)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FC74D46-2DC1-B348-94D8-1A8C97224C3A}"/>
              </a:ext>
            </a:extLst>
          </p:cNvPr>
          <p:cNvCxnSpPr>
            <a:cxnSpLocks/>
          </p:cNvCxnSpPr>
          <p:nvPr userDrawn="1"/>
        </p:nvCxnSpPr>
        <p:spPr>
          <a:xfrm>
            <a:off x="581340" y="4697299"/>
            <a:ext cx="7360842" cy="0"/>
          </a:xfrm>
          <a:prstGeom prst="line">
            <a:avLst/>
          </a:prstGeom>
          <a:ln w="9525">
            <a:solidFill>
              <a:srgbClr val="575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5E802CD1-C943-8D46-91A4-E3547F67E4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970761" y="4330854"/>
            <a:ext cx="972149" cy="70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162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15EE57-1CEB-8D4C-B086-829C1940EE0E}"/>
              </a:ext>
            </a:extLst>
          </p:cNvPr>
          <p:cNvSpPr/>
          <p:nvPr userDrawn="1"/>
        </p:nvSpPr>
        <p:spPr>
          <a:xfrm>
            <a:off x="0" y="1182935"/>
            <a:ext cx="9144000" cy="3129784"/>
          </a:xfrm>
          <a:prstGeom prst="rect">
            <a:avLst/>
          </a:prstGeom>
          <a:solidFill>
            <a:srgbClr val="1A4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FD8190-D209-FD4A-A39D-EBBCF287DDD4}"/>
              </a:ext>
            </a:extLst>
          </p:cNvPr>
          <p:cNvSpPr/>
          <p:nvPr userDrawn="1"/>
        </p:nvSpPr>
        <p:spPr>
          <a:xfrm>
            <a:off x="2971637" y="328860"/>
            <a:ext cx="43242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200" b="1" i="0" dirty="0">
                <a:solidFill>
                  <a:srgbClr val="1A448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Enabling the decarbonisation of Australia’s energy networks</a:t>
            </a:r>
            <a:endParaRPr lang="en-AU" sz="2200" b="1" i="0" dirty="0">
              <a:solidFill>
                <a:srgbClr val="1A44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4E6C6B-803A-E045-90F8-57997288F1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714525" y="244226"/>
            <a:ext cx="1148255" cy="8323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ABCAF8-46DF-4577-8766-98C28857C224}"/>
              </a:ext>
            </a:extLst>
          </p:cNvPr>
          <p:cNvSpPr txBox="1"/>
          <p:nvPr userDrawn="1"/>
        </p:nvSpPr>
        <p:spPr>
          <a:xfrm>
            <a:off x="2310307" y="3356591"/>
            <a:ext cx="45233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Fuels CRC is supported through the Australian Government’s Cooperative Research Centres Program. We gratefully acknowledge the cash and in-kind support from all our research, government and industry participants</a:t>
            </a:r>
            <a:r>
              <a:rPr lang="en-US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9E5ACD-FD20-429E-8CE2-77BB2644BB8A}"/>
              </a:ext>
            </a:extLst>
          </p:cNvPr>
          <p:cNvSpPr txBox="1"/>
          <p:nvPr userDrawn="1"/>
        </p:nvSpPr>
        <p:spPr>
          <a:xfrm>
            <a:off x="3732272" y="1900980"/>
            <a:ext cx="2637492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futurefuelscrc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800"/>
              </a:spcBef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futurefuelscrc.com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6FF2F7C5-9723-422A-B95E-4013997CE9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0436"/>
          <a:stretch/>
        </p:blipFill>
        <p:spPr>
          <a:xfrm>
            <a:off x="3400444" y="1900980"/>
            <a:ext cx="331828" cy="769441"/>
          </a:xfrm>
          <a:prstGeom prst="rect">
            <a:avLst/>
          </a:prstGeom>
        </p:spPr>
      </p:pic>
      <p:pic>
        <p:nvPicPr>
          <p:cNvPr id="4" name="Picture 3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31B286AE-878D-DE80-5CD8-8ABAB3E2DA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54520" y="4363134"/>
            <a:ext cx="4985554" cy="66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397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8F225-3FCC-8D46-9F99-17F562874DFF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79E40-2680-C047-8B6E-7917035D4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0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3" r:id="rId3"/>
    <p:sldLayoutId id="2147483688" r:id="rId4"/>
    <p:sldLayoutId id="2147483690" r:id="rId5"/>
    <p:sldLayoutId id="2147483691" r:id="rId6"/>
    <p:sldLayoutId id="2147483692" r:id="rId7"/>
    <p:sldLayoutId id="2147483682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E4B452-B39E-DE47-8FF7-715397CAAD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Hydrogen Pipeline Systems - Code of Practice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DCB0AB9-57FC-7E46-B7B8-B5A5541235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10 Composite pipeline materials</a:t>
            </a:r>
          </a:p>
        </p:txBody>
      </p:sp>
    </p:spTree>
    <p:extLst>
      <p:ext uri="{BB962C8B-B14F-4D97-AF65-F5344CB8AC3E}">
        <p14:creationId xmlns:p14="http://schemas.microsoft.com/office/powerpoint/2010/main" val="485914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1335" y="1281643"/>
            <a:ext cx="4991980" cy="3308944"/>
          </a:xfrm>
          <a:prstGeom prst="rect">
            <a:avLst/>
          </a:prstGeom>
          <a:ln>
            <a:noFill/>
          </a:ln>
          <a:effectLst>
            <a:softEdge rad="444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C454DC-F755-E245-A890-802A5396C5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6823" y="80580"/>
            <a:ext cx="3697194" cy="825207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tx1"/>
                </a:solidFill>
              </a:rPr>
              <a:t>Composite </a:t>
            </a:r>
            <a:r>
              <a:rPr lang="en-US" sz="3000" dirty="0">
                <a:solidFill>
                  <a:schemeClr val="tx1"/>
                </a:solidFill>
              </a:rPr>
              <a:t>P</a:t>
            </a:r>
            <a:r>
              <a:rPr lang="en-US" sz="3000" dirty="0" smtClean="0">
                <a:solidFill>
                  <a:schemeClr val="tx1"/>
                </a:solidFill>
              </a:rPr>
              <a:t>ipelines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0DB07E-6DD4-7542-B8B4-77ED8246CB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134" y="1265182"/>
            <a:ext cx="4907953" cy="2360815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/>
              <a:t>Are not sensitive to Hydrogen concentration including 100% </a:t>
            </a:r>
            <a:r>
              <a:rPr lang="en-GB" sz="1400" dirty="0" smtClean="0"/>
              <a:t>Hydrogen (except where steel reinforced).</a:t>
            </a:r>
            <a:endParaRPr lang="en-GB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/>
              <a:t>Can provide an alternative to steel pipes.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/>
              <a:t>Are typically highly resistant to corrosion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 smtClean="0"/>
              <a:t>Can be cheaper </a:t>
            </a:r>
            <a:r>
              <a:rPr lang="en-GB" sz="1400" dirty="0"/>
              <a:t>and quicker to manufacture, deliver, install and </a:t>
            </a:r>
            <a:r>
              <a:rPr lang="en-GB" sz="1400" dirty="0" smtClean="0"/>
              <a:t>operate (for certain size ranges). </a:t>
            </a:r>
            <a:endParaRPr lang="en-GB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/>
              <a:t>The total carbon footprint for a composite pipeline may be as low as 33% of that of an equivalent steel pipeline.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/>
              <a:t>Composite pipes are available in a wide range of materials and are manufactured in a wide range of configurations</a:t>
            </a:r>
            <a:r>
              <a:rPr lang="en-GB" sz="1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 smtClean="0"/>
              <a:t>Can be subject to accelerated loss of strength in cyclic service</a:t>
            </a:r>
            <a:endParaRPr lang="en-GB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5763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4FBEC09-C15A-BC4D-8325-8AD1863D8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522" y="350656"/>
            <a:ext cx="6660468" cy="497801"/>
          </a:xfrm>
        </p:spPr>
        <p:txBody>
          <a:bodyPr>
            <a:noAutofit/>
          </a:bodyPr>
          <a:lstStyle/>
          <a:p>
            <a:r>
              <a:rPr lang="en-US" sz="3000" dirty="0">
                <a:solidFill>
                  <a:schemeClr val="tx1"/>
                </a:solidFill>
              </a:rPr>
              <a:t>Composite pipeline </a:t>
            </a:r>
            <a:r>
              <a:rPr lang="en-US" sz="3000" dirty="0" smtClean="0">
                <a:solidFill>
                  <a:schemeClr val="tx1"/>
                </a:solidFill>
              </a:rPr>
              <a:t>range</a:t>
            </a:r>
            <a:r>
              <a:rPr lang="en-US" sz="3000" dirty="0" smtClean="0">
                <a:solidFill>
                  <a:schemeClr val="tx1"/>
                </a:solidFill>
              </a:rPr>
              <a:t> for H2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ED5585-8906-82BD-9A90-105322E072C3}"/>
              </a:ext>
            </a:extLst>
          </p:cNvPr>
          <p:cNvSpPr txBox="1"/>
          <p:nvPr/>
        </p:nvSpPr>
        <p:spPr>
          <a:xfrm>
            <a:off x="6913122" y="1835832"/>
            <a:ext cx="20882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In 2025 the sizes and pressures predicted in this chart are now becoming available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FF4DC9B-A61D-4408-1407-6DDEF87D0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522" y="954310"/>
            <a:ext cx="6248446" cy="371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761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A03517A-D554-EC4E-A439-CB0BAA576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93" y="345224"/>
            <a:ext cx="6224907" cy="497801"/>
          </a:xfrm>
        </p:spPr>
        <p:txBody>
          <a:bodyPr>
            <a:normAutofit fontScale="90000"/>
          </a:bodyPr>
          <a:lstStyle/>
          <a:p>
            <a:r>
              <a:rPr lang="en-US" dirty="0"/>
              <a:t>FRP design methodology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02291F0-3A81-F746-8D89-765B97BDB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1675" y="1021089"/>
            <a:ext cx="5153766" cy="3673648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Couplings and joints able to transfer load between adjacent pipes (i.e. no sliding </a:t>
            </a:r>
            <a:r>
              <a:rPr lang="en-US" sz="1400" dirty="0" err="1"/>
              <a:t>o-ring</a:t>
            </a:r>
            <a:r>
              <a:rPr lang="en-US" sz="1400" dirty="0"/>
              <a:t> joints)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Design to operate below the initial damage threshold (micro-cracks are a precursor to leaking)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Assess loss of </a:t>
            </a:r>
            <a:r>
              <a:rPr lang="en-US" sz="1400" dirty="0" smtClean="0"/>
              <a:t>strength </a:t>
            </a:r>
            <a:r>
              <a:rPr lang="en-US" sz="1400" dirty="0"/>
              <a:t>(regression) with extended loading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Design life 20 years, 50 years or 100 years </a:t>
            </a:r>
            <a:r>
              <a:rPr lang="en-US" sz="1400" dirty="0" smtClean="0"/>
              <a:t>achievable but strength at end points requires to be understood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Performance based design with properties proven directly by testing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Qualified by testing under 2:1 load (pressure only) and R:1 combined load (pressure plus axial and bending).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For larger projects re-validation testing of project pipes is possible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chemeClr val="tx1"/>
                </a:solidFill>
              </a:rPr>
              <a:t>NOTE: This utilizes some methods from the next edition of ISO 14692–20xx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t="8577"/>
          <a:stretch>
            <a:fillRect/>
          </a:stretch>
        </p:blipFill>
        <p:spPr bwMode="auto">
          <a:xfrm>
            <a:off x="5389298" y="2549800"/>
            <a:ext cx="3776521" cy="1651246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190500" algn="tl" rotWithShape="0">
              <a:srgbClr val="000000">
                <a:alpha val="23000"/>
              </a:srgbClr>
            </a:outerShdw>
          </a:effec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 l="5364" t="12281" r="8763" b="6004"/>
          <a:stretch>
            <a:fillRect/>
          </a:stretch>
        </p:blipFill>
        <p:spPr bwMode="auto">
          <a:xfrm flipH="1">
            <a:off x="6718828" y="0"/>
            <a:ext cx="2446991" cy="23988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69583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9AAE0-40FE-EB23-27E2-14326EE28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3000" dirty="0"/>
              <a:t>H2 </a:t>
            </a:r>
            <a:r>
              <a:rPr lang="en-AU" sz="3000" dirty="0" smtClean="0"/>
              <a:t>Permeation</a:t>
            </a:r>
            <a:endParaRPr lang="en-AU" sz="3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92D5E-D685-175E-5854-5728629AA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021089"/>
            <a:ext cx="5385026" cy="352181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H2 will permeate through all pipe materials and leak at all joints.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Possible loss of product, explosion risk, asphyxiation (e.g. manholes)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Barriers (e.g. Al foil, high tech thermoplastic film) can be included in composite pipes reducing permeation rates to insignificant.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Poor data quality makes a definitive assessment difficult but the following is indicative (1 km, DN 300 at 10 </a:t>
            </a:r>
            <a:r>
              <a:rPr lang="en-AU" sz="1400" dirty="0" err="1"/>
              <a:t>Mpa</a:t>
            </a:r>
            <a:r>
              <a:rPr lang="en-AU" sz="1400" dirty="0"/>
              <a:t>);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n-AU" sz="1400" dirty="0"/>
              <a:t>X70 pipe			0.45 Sm3/day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n-AU" sz="1400" dirty="0"/>
              <a:t>HDPE	reinforced		18.3 Sm3/day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n-AU" sz="1400" dirty="0"/>
              <a:t>HDPE with Al barrier	0.0002 Sm3/day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n-AU" sz="1400" dirty="0"/>
              <a:t>GRE pipe			0.22 Sm3/day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n-AU" sz="1400" dirty="0"/>
              <a:t>GRE with film barrier	0.02 Sm3/day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501" y="0"/>
            <a:ext cx="3054497" cy="28624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872" t="10940" r="4245" b="1014"/>
          <a:stretch/>
        </p:blipFill>
        <p:spPr>
          <a:xfrm>
            <a:off x="6122486" y="2949502"/>
            <a:ext cx="3044271" cy="131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792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4169E-265D-3706-8DDF-C943D8AE0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Issues to be managed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C961B0-3AFF-F3F9-FE61-CCA3386D2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021089"/>
            <a:ext cx="6850969" cy="367364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Materials compatibility (e.g. steel wire reinforcement, steel couplings)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For fibreglass designs based in ASTM D2992 ‘regression’ must be replaced with ‘threshold, methods.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/>
              <a:t>BVID (barely </a:t>
            </a:r>
            <a:r>
              <a:rPr lang="en-AU" sz="1400" dirty="0" err="1" smtClean="0"/>
              <a:t>vidible</a:t>
            </a:r>
            <a:r>
              <a:rPr lang="en-AU" sz="1400" dirty="0" smtClean="0"/>
              <a:t> impact damage) must </a:t>
            </a:r>
            <a:r>
              <a:rPr lang="en-AU" sz="1400" dirty="0"/>
              <a:t>be avoided during construction by appropriate </a:t>
            </a:r>
            <a:r>
              <a:rPr lang="en-AU" sz="1400" dirty="0" smtClean="0"/>
              <a:t>handling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/>
              <a:t>Rapid </a:t>
            </a:r>
            <a:r>
              <a:rPr lang="en-AU" sz="1400" dirty="0"/>
              <a:t>decompression testing must be undertaken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Cyclic capacity may require additional testing to verify strength regression</a:t>
            </a:r>
            <a:endParaRPr lang="en-A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/>
              <a:t>Third </a:t>
            </a:r>
            <a:r>
              <a:rPr lang="en-AU" sz="1400" dirty="0"/>
              <a:t>party validation of design and manufacture (available) may be appropriate.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Location of permeation and leak rates should be assessed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Resistance to penetration by mechanical equipment is low so full bore rupture must be considered (running fracture is typically not possible)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Additional third party protective measures will be necessary where risks are not negligible (e.g. cable in marker tape, fences, slabs, ROW intrusion detection (smart fibre optic), signage, </a:t>
            </a:r>
            <a:r>
              <a:rPr lang="en-AU" sz="1400" dirty="0" err="1"/>
              <a:t>liason</a:t>
            </a:r>
            <a:r>
              <a:rPr lang="en-AU" sz="1400" dirty="0"/>
              <a:t>, patrols.</a:t>
            </a:r>
          </a:p>
        </p:txBody>
      </p:sp>
    </p:spTree>
    <p:extLst>
      <p:ext uri="{BB962C8B-B14F-4D97-AF65-F5344CB8AC3E}">
        <p14:creationId xmlns:p14="http://schemas.microsoft.com/office/powerpoint/2010/main" val="2431572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0153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e80721e-ec21-4d83-87b2-1bc9ea5ddc25">
      <UserInfo>
        <DisplayName/>
        <AccountId xsi:nil="true"/>
        <AccountType/>
      </UserInfo>
    </SharedWithUsers>
    <TaxCatchAll xmlns="e35f1a1b-9455-4987-aeba-2c5d3ff84d62" xsi:nil="true"/>
    <lcf76f155ced4ddcb4097134ff3c332f xmlns="2f732a9f-8d01-475f-a814-84d06fc7189b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FAC3F5DC53AA48B45BFE3C9DBD7AC3" ma:contentTypeVersion="17" ma:contentTypeDescription="Create a new document." ma:contentTypeScope="" ma:versionID="8d9a1c25e5cd89af91997251e37cfd1a">
  <xsd:schema xmlns:xsd="http://www.w3.org/2001/XMLSchema" xmlns:xs="http://www.w3.org/2001/XMLSchema" xmlns:p="http://schemas.microsoft.com/office/2006/metadata/properties" xmlns:ns2="2f732a9f-8d01-475f-a814-84d06fc7189b" xmlns:ns3="5e80721e-ec21-4d83-87b2-1bc9ea5ddc25" xmlns:ns4="e35f1a1b-9455-4987-aeba-2c5d3ff84d62" targetNamespace="http://schemas.microsoft.com/office/2006/metadata/properties" ma:root="true" ma:fieldsID="9429253fdb06cd8922924efae1996ac4" ns2:_="" ns3:_="" ns4:_="">
    <xsd:import namespace="2f732a9f-8d01-475f-a814-84d06fc7189b"/>
    <xsd:import namespace="5e80721e-ec21-4d83-87b2-1bc9ea5ddc25"/>
    <xsd:import namespace="e35f1a1b-9455-4987-aeba-2c5d3ff84d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732a9f-8d01-475f-a814-84d06fc718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a7b88db-b703-4d04-81b7-e61a8f0436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80721e-ec21-4d83-87b2-1bc9ea5ddc2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5f1a1b-9455-4987-aeba-2c5d3ff84d62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365044ba-0430-49f4-a201-87e7242bc9f6}" ma:internalName="TaxCatchAll" ma:showField="CatchAllData" ma:web="e35f1a1b-9455-4987-aeba-2c5d3ff84d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E1B3EC-60E3-42F1-88CD-9B9BA966C398}">
  <ds:schemaRefs>
    <ds:schemaRef ds:uri="http://schemas.microsoft.com/office/2006/documentManagement/types"/>
    <ds:schemaRef ds:uri="http://schemas.microsoft.com/office/infopath/2007/PartnerControls"/>
    <ds:schemaRef ds:uri="http://purl.org/dc/terms/"/>
    <ds:schemaRef ds:uri="c4363bc9-e002-4f81-a5e1-8f41fba3c29f"/>
    <ds:schemaRef ds:uri="http://purl.org/dc/elements/1.1/"/>
    <ds:schemaRef ds:uri="http://schemas.openxmlformats.org/package/2006/metadata/core-properties"/>
    <ds:schemaRef ds:uri="http://www.w3.org/XML/1998/namespace"/>
    <ds:schemaRef ds:uri="4bd2851d-78fa-4755-bea0-e81e8d2e92e1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917EB99-1023-4283-AE59-F689FC430272}"/>
</file>

<file path=customXml/itemProps3.xml><?xml version="1.0" encoding="utf-8"?>
<ds:datastoreItem xmlns:ds="http://schemas.openxmlformats.org/officeDocument/2006/customXml" ds:itemID="{D4AEE850-ABD7-4B0F-AA3E-081B615619B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648</TotalTime>
  <Words>519</Words>
  <Application>Microsoft Office PowerPoint</Application>
  <PresentationFormat>On-screen Show (16:9)</PresentationFormat>
  <Paragraphs>41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Hydrogen Pipeline Systems - Code of Practice</vt:lpstr>
      <vt:lpstr>Composite Pipelines</vt:lpstr>
      <vt:lpstr>PowerPoint Presentation</vt:lpstr>
      <vt:lpstr>FRP design methodology</vt:lpstr>
      <vt:lpstr>H2 Permeation</vt:lpstr>
      <vt:lpstr>Issues to be managed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Josh Wickham</cp:lastModifiedBy>
  <cp:revision>41</cp:revision>
  <dcterms:created xsi:type="dcterms:W3CDTF">2020-04-22T00:43:54Z</dcterms:created>
  <dcterms:modified xsi:type="dcterms:W3CDTF">2025-03-05T17:34:07Z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0x01010069FAC3F5DC53AA48B45BFE3C9DBD7AC3</vt:lpwstr>
  </property>
  <property fmtid="{D5CDD505-2E9C-101B-9397-08002B2CF9AE}" pid="3" name="Order">
    <vt:r8>901100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ComplianceAssetId">
    <vt:lpwstr/>
  </property>
  <property fmtid="{D5CDD505-2E9C-101B-9397-08002B2CF9AE}" pid="7" name="MediaServiceImageTags">
    <vt:lpwstr/>
  </property>
</Properties>
</file>