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</p:sldMasterIdLst>
  <p:notesMasterIdLst>
    <p:notesMasterId r:id="rId19"/>
  </p:notesMasterIdLst>
  <p:sldIdLst>
    <p:sldId id="267" r:id="rId5"/>
    <p:sldId id="265" r:id="rId6"/>
    <p:sldId id="278" r:id="rId7"/>
    <p:sldId id="279" r:id="rId8"/>
    <p:sldId id="280" r:id="rId9"/>
    <p:sldId id="283" r:id="rId10"/>
    <p:sldId id="281" r:id="rId11"/>
    <p:sldId id="284" r:id="rId12"/>
    <p:sldId id="285" r:id="rId13"/>
    <p:sldId id="288" r:id="rId14"/>
    <p:sldId id="286" r:id="rId15"/>
    <p:sldId id="287" r:id="rId16"/>
    <p:sldId id="289" r:id="rId17"/>
    <p:sldId id="266" r:id="rId18"/>
  </p:sldIdLst>
  <p:sldSz cx="9144000" cy="5143500" type="screen16x9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448C"/>
    <a:srgbClr val="8EC53C"/>
    <a:srgbClr val="57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49"/>
    <p:restoredTop sz="95706" autoAdjust="0"/>
  </p:normalViewPr>
  <p:slideViewPr>
    <p:cSldViewPr snapToGrid="0" snapToObjects="1">
      <p:cViewPr varScale="1">
        <p:scale>
          <a:sx n="155" d="100"/>
          <a:sy n="155" d="100"/>
        </p:scale>
        <p:origin x="73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2270571-9100-4285-A4B7-76276D688A59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3"/>
            <a:ext cx="5439410" cy="3909864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821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821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A1BFC61-9FD4-46FF-A346-5AC310B32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9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BFC61-9FD4-46FF-A346-5AC310B32B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16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DB8CD-64A4-517D-5836-88B4AB53F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5AD51A-79E7-658D-8177-F974D3BCFB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26279B-DC9B-444F-9419-924048AEE6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1400" dirty="0"/>
            </a:b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A92B1-255E-529A-4CAE-0F4C01FA65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BFC61-9FD4-46FF-A346-5AC310B32B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11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0910A-5522-F7B4-5CCE-55632B556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60ED69-196F-61B3-BD0D-2FF84DD0D9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535538-EEEB-04BD-29C8-4E17FE64A5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1400" dirty="0"/>
            </a:b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2D372-7E98-2FA1-FD05-1C384E8CDD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BFC61-9FD4-46FF-A346-5AC310B32B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12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2F901-1E0F-5BB6-C75A-7C3A0BFF8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983D03-21D1-7ABF-59E4-92EC7F15F4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335A70-2C8C-D050-0C33-2A79096A24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1400" dirty="0"/>
            </a:b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CCC73-9F98-801C-EF2A-244AB6E4BB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BFC61-9FD4-46FF-A346-5AC310B32B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0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95035-2F0F-677A-86A0-C237FDCF2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521B6F-6E6D-489E-4BB4-3B5687D005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7D494F-C7BB-150E-9234-FAFA0AA394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1400" dirty="0"/>
            </a:b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92E7F-1F45-1387-3A0D-085E8A7BEC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BFC61-9FD4-46FF-A346-5AC310B32B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52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BFC61-9FD4-46FF-A346-5AC310B32B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68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BFC61-9FD4-46FF-A346-5AC310B32B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61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56613-EFFC-969E-4650-3C3277CBA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5E0791-AA7E-249D-0F8D-587F64E9BA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8AAD8E-5F67-1B33-B8B9-C8A3AEAE67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1400" dirty="0"/>
            </a:b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60C8B-FBE3-5CD7-2C29-636257A5E3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BFC61-9FD4-46FF-A346-5AC310B32B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6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8912F-3052-43B0-3E2B-B5288DAF0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1D06A3-C911-D277-E346-DFC188EC42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5775E6-44F5-0C13-0D25-BB8E20302C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1400" dirty="0"/>
            </a:b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40C52-FB88-7795-F66E-3A51A2B773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BFC61-9FD4-46FF-A346-5AC310B32B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7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1863A-DB3E-3525-80DD-81A4FF4CC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06CEFA-5492-62F7-BE0F-C487FF407E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5C397B-2076-1E5D-6717-AB4C7670D3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1400" dirty="0"/>
            </a:b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1C290-6643-6FBB-7021-781C8440A7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BFC61-9FD4-46FF-A346-5AC310B32B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20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7804F-F349-12D4-BC51-93DA3F48F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AB4C34-B9FA-6CF2-4E8A-A54FF0FCDA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4CDB85-16F6-7511-BE69-F00B05A6B4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1400" dirty="0"/>
            </a:b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B8E22-9F69-D4DC-91CB-8A00FBE4C9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BFC61-9FD4-46FF-A346-5AC310B32B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81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9C6C4-3104-6929-5DAD-3B163C15A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085AB2-00B2-6A72-E181-0FB9EE0139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E9D0EF-FE96-DF00-4DF2-28AE245DE9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1400" dirty="0"/>
            </a:b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1F55F-DE66-D742-EF0D-5A65517666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BFC61-9FD4-46FF-A346-5AC310B32B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12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20F8E-6A25-45E2-5D22-F6C28B265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6D26F2-780F-8C3B-0F25-0023A24DAD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0278A8-20F8-FCC9-F5A2-2EC57A3EAD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1400" dirty="0"/>
            </a:b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08FBF-8FE5-0B35-6287-1D4C4461CD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BFC61-9FD4-46FF-A346-5AC310B32B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85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67D7C-3791-6EE9-FB15-9A2A7D52E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34218F-B8FC-9F79-3EA7-7881F4ABC0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FDA853-5F59-A96F-9C94-BAFC8A0AEB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1400" dirty="0"/>
            </a:b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B21538-16D4-8A5E-FB6B-A9649EAD5B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BFC61-9FD4-46FF-A346-5AC310B32B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96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2169BFA-DD34-4A49-9B5A-1F29BCBB3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293" y="1309623"/>
            <a:ext cx="6802128" cy="2387600"/>
          </a:xfrm>
        </p:spPr>
        <p:txBody>
          <a:bodyPr anchor="b">
            <a:normAutofit/>
          </a:bodyPr>
          <a:lstStyle>
            <a:lvl1pPr algn="l">
              <a:defRPr sz="5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514F855-A2C1-B647-8DDF-5EA3D63BE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293" y="3997431"/>
            <a:ext cx="6858000" cy="5710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B709E4-0A84-1247-8677-08181CB8F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0237" y="199629"/>
            <a:ext cx="1175815" cy="8523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F10742-AE0D-2D4B-BEEB-613B1D4074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7257" y="0"/>
            <a:ext cx="1516743" cy="154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8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C405363-B2B7-4D46-B117-A4100EC5FA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59" t="22488" r="40499" b="31285"/>
          <a:stretch/>
        </p:blipFill>
        <p:spPr>
          <a:xfrm>
            <a:off x="0" y="-170205"/>
            <a:ext cx="9144000" cy="474220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97E1861-A619-364D-B5F1-ADE59A22DF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774" y="2200897"/>
            <a:ext cx="7772400" cy="1790700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header slide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0BEBEA8-8E73-1D49-B3D8-75B60D549F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774" y="4053774"/>
            <a:ext cx="6858000" cy="42829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C7DCEF-C72D-AE4B-864D-5BEF82FB1F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70237" y="199629"/>
            <a:ext cx="1175815" cy="85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63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A0A1BF-C49F-2045-AD1A-B455F14FC178}"/>
              </a:ext>
            </a:extLst>
          </p:cNvPr>
          <p:cNvSpPr/>
          <p:nvPr userDrawn="1"/>
        </p:nvSpPr>
        <p:spPr>
          <a:xfrm>
            <a:off x="0" y="1114236"/>
            <a:ext cx="9144000" cy="3557489"/>
          </a:xfrm>
          <a:prstGeom prst="rect">
            <a:avLst/>
          </a:prstGeom>
          <a:solidFill>
            <a:srgbClr val="1A4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95B62BE-6E8B-AE41-A1C1-AA90F30510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6350" y="1863960"/>
            <a:ext cx="7772400" cy="1790700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header slide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6036A1D-6F6F-D54D-A1F6-764990FFCFB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86350" y="3879818"/>
            <a:ext cx="6858000" cy="42829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FCB9F1-D1D4-0646-9C6E-6818F794CB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0237" y="199629"/>
            <a:ext cx="1175815" cy="85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0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075A6C-654B-B343-ACD1-D7000A5E2BED}"/>
              </a:ext>
            </a:extLst>
          </p:cNvPr>
          <p:cNvSpPr/>
          <p:nvPr userDrawn="1"/>
        </p:nvSpPr>
        <p:spPr>
          <a:xfrm>
            <a:off x="0" y="1132403"/>
            <a:ext cx="9144000" cy="3539322"/>
          </a:xfrm>
          <a:prstGeom prst="rect">
            <a:avLst/>
          </a:prstGeom>
          <a:solidFill>
            <a:srgbClr val="8EC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459DA2D-1074-0844-A50A-DC05D7D4B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6350" y="1863960"/>
            <a:ext cx="7772400" cy="1790700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header slide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1E25D63-D7AD-3743-BA74-38E5B969F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350" y="3879818"/>
            <a:ext cx="6858000" cy="42829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DE7DC3-EC0D-564F-BC19-9D5A78C0C4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0237" y="199629"/>
            <a:ext cx="1175815" cy="85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54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ADA47E5-001A-1C4D-8407-B6C02400AA88}"/>
              </a:ext>
            </a:extLst>
          </p:cNvPr>
          <p:cNvSpPr/>
          <p:nvPr userDrawn="1"/>
        </p:nvSpPr>
        <p:spPr>
          <a:xfrm>
            <a:off x="0" y="1102125"/>
            <a:ext cx="9144000" cy="3569600"/>
          </a:xfrm>
          <a:prstGeom prst="rect">
            <a:avLst/>
          </a:prstGeom>
          <a:solidFill>
            <a:srgbClr val="57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DEE2A44-4415-EA4A-A941-26AE82E720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6350" y="1863960"/>
            <a:ext cx="7772400" cy="1790700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Header slide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17D809B-A818-AA4B-B846-4E7C0098A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350" y="3879818"/>
            <a:ext cx="6858000" cy="42829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317676-FE2C-2542-8772-F0744CB425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0237" y="199629"/>
            <a:ext cx="1175815" cy="85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37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93" y="448764"/>
            <a:ext cx="6224907" cy="497801"/>
          </a:xfrm>
        </p:spPr>
        <p:txBody>
          <a:bodyPr anchor="t">
            <a:normAutofit/>
          </a:bodyPr>
          <a:lstStyle>
            <a:lvl1pPr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021089"/>
            <a:ext cx="5667822" cy="49780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slide sub title (if any)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E33E2B3-52EB-0E41-9333-FC28914F8A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970761" y="4330854"/>
            <a:ext cx="972149" cy="70468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6E4959D-6655-4947-8861-58B3AAB04DA7}"/>
              </a:ext>
            </a:extLst>
          </p:cNvPr>
          <p:cNvCxnSpPr>
            <a:cxnSpLocks/>
          </p:cNvCxnSpPr>
          <p:nvPr userDrawn="1"/>
        </p:nvCxnSpPr>
        <p:spPr>
          <a:xfrm>
            <a:off x="581340" y="4697299"/>
            <a:ext cx="7360842" cy="0"/>
          </a:xfrm>
          <a:prstGeom prst="line">
            <a:avLst/>
          </a:prstGeom>
          <a:ln w="9525">
            <a:solidFill>
              <a:srgbClr val="57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5992EB-FC4F-8547-A90D-F55AF8C56F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293711"/>
            <a:ext cx="5667375" cy="1916113"/>
          </a:xfrm>
        </p:spPr>
        <p:txBody>
          <a:bodyPr>
            <a:normAutofit/>
          </a:bodyPr>
          <a:lstStyle>
            <a:lvl1pPr>
              <a:defRPr sz="14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71601B-0654-C742-BCD2-7B3C13CF15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7257" y="0"/>
            <a:ext cx="1516743" cy="154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116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15EE57-1CEB-8D4C-B086-829C1940EE0E}"/>
              </a:ext>
            </a:extLst>
          </p:cNvPr>
          <p:cNvSpPr/>
          <p:nvPr userDrawn="1"/>
        </p:nvSpPr>
        <p:spPr>
          <a:xfrm>
            <a:off x="0" y="1182935"/>
            <a:ext cx="9144000" cy="3129784"/>
          </a:xfrm>
          <a:prstGeom prst="rect">
            <a:avLst/>
          </a:prstGeom>
          <a:solidFill>
            <a:srgbClr val="1A4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FD8190-D209-FD4A-A39D-EBBCF287DDD4}"/>
              </a:ext>
            </a:extLst>
          </p:cNvPr>
          <p:cNvSpPr/>
          <p:nvPr userDrawn="1"/>
        </p:nvSpPr>
        <p:spPr>
          <a:xfrm>
            <a:off x="2971637" y="328860"/>
            <a:ext cx="43242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200" b="1" i="0" dirty="0">
                <a:solidFill>
                  <a:srgbClr val="1A448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Enabling the decarbonisation of Australia’s energy networks</a:t>
            </a:r>
            <a:endParaRPr lang="en-AU" sz="2200" b="1" i="0" dirty="0">
              <a:solidFill>
                <a:srgbClr val="1A44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4E6C6B-803A-E045-90F8-57997288F1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714525" y="244226"/>
            <a:ext cx="1148255" cy="8323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ABCAF8-46DF-4577-8766-98C28857C224}"/>
              </a:ext>
            </a:extLst>
          </p:cNvPr>
          <p:cNvSpPr txBox="1"/>
          <p:nvPr userDrawn="1"/>
        </p:nvSpPr>
        <p:spPr>
          <a:xfrm>
            <a:off x="2310307" y="3356591"/>
            <a:ext cx="4523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Fuels CRC is supported through the Australian Government’s Cooperative Research Centres Program. We gratefully acknowledge the cash and in-kind support from all our research, government and industry participants</a:t>
            </a:r>
            <a:r>
              <a:rPr lang="en-US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E5ACD-FD20-429E-8CE2-77BB2644BB8A}"/>
              </a:ext>
            </a:extLst>
          </p:cNvPr>
          <p:cNvSpPr txBox="1"/>
          <p:nvPr userDrawn="1"/>
        </p:nvSpPr>
        <p:spPr>
          <a:xfrm>
            <a:off x="3732272" y="1900980"/>
            <a:ext cx="2637492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futurefuelscrc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futurefuelscrc.com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FF2F7C5-9723-422A-B95E-4013997CE9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0436"/>
          <a:stretch/>
        </p:blipFill>
        <p:spPr>
          <a:xfrm>
            <a:off x="3400444" y="1900980"/>
            <a:ext cx="331828" cy="769441"/>
          </a:xfrm>
          <a:prstGeom prst="rect">
            <a:avLst/>
          </a:prstGeom>
        </p:spPr>
      </p:pic>
      <p:pic>
        <p:nvPicPr>
          <p:cNvPr id="4" name="Picture 3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31B286AE-878D-DE80-5CD8-8ABAB3E2DA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54520" y="4363134"/>
            <a:ext cx="4985554" cy="66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97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8F225-3FCC-8D46-9F99-17F562874DF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79E40-2680-C047-8B6E-7917035D4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7" r:id="rId2"/>
    <p:sldLayoutId id="2147483677" r:id="rId3"/>
    <p:sldLayoutId id="2147483673" r:id="rId4"/>
    <p:sldLayoutId id="2147483688" r:id="rId5"/>
    <p:sldLayoutId id="2147483689" r:id="rId6"/>
    <p:sldLayoutId id="2147483682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D0F5A-8F08-AE48-A367-EDA4CC2E91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774" y="1334532"/>
            <a:ext cx="8423091" cy="1696994"/>
          </a:xfrm>
        </p:spPr>
        <p:txBody>
          <a:bodyPr>
            <a:noAutofit/>
          </a:bodyPr>
          <a:lstStyle/>
          <a:p>
            <a:r>
              <a:rPr lang="en-US" sz="3600" dirty="0"/>
              <a:t>Chapter 7</a:t>
            </a:r>
            <a:br>
              <a:rPr lang="en-US" sz="3600" dirty="0"/>
            </a:br>
            <a:r>
              <a:rPr lang="en-US" sz="3600" dirty="0"/>
              <a:t>Welding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BF4CC8-2EE4-8F5D-7FD2-7113CFC8D1FD}"/>
              </a:ext>
            </a:extLst>
          </p:cNvPr>
          <p:cNvSpPr txBox="1"/>
          <p:nvPr/>
        </p:nvSpPr>
        <p:spPr>
          <a:xfrm>
            <a:off x="587140" y="3944572"/>
            <a:ext cx="2144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Mehdi Fardi (ROSEN)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158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0C67A-5695-4001-F6F6-C3A98D31B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2E4EF47-FDAF-EF1E-E42F-5E46F90B8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80" y="627150"/>
            <a:ext cx="8062907" cy="497801"/>
          </a:xfrm>
        </p:spPr>
        <p:txBody>
          <a:bodyPr>
            <a:normAutofit fontScale="90000"/>
          </a:bodyPr>
          <a:lstStyle/>
          <a:p>
            <a:r>
              <a:rPr lang="en-US" dirty="0"/>
              <a:t>Defect Acceptance Criteria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092F85-6798-29D1-2514-F323B91BE92B}"/>
              </a:ext>
            </a:extLst>
          </p:cNvPr>
          <p:cNvSpPr txBox="1"/>
          <p:nvPr/>
        </p:nvSpPr>
        <p:spPr>
          <a:xfrm>
            <a:off x="342880" y="1145540"/>
            <a:ext cx="4673963" cy="3450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1A448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ECA starts with an initial defect size that is grown under cyclic stress until failure.</a:t>
            </a:r>
          </a:p>
          <a:p>
            <a:pPr marL="285750" marR="0" lvl="0" indent="-28575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1A448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defect size forms a basis for the defect acceptance criteria (iterative approach).</a:t>
            </a:r>
          </a:p>
          <a:p>
            <a:pPr marL="285750" marR="0" lvl="0" indent="-28575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1A448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acceptance criteria specifies the initial defect size, but the ECA covers the whole pipeline life even the last day of operation!</a:t>
            </a:r>
          </a:p>
          <a:p>
            <a:pPr marL="285750" marR="0" lvl="0" indent="-28575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1A448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initial defect size used in ECA must account for NDT under sizing error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1A448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AU" dirty="0">
              <a:solidFill>
                <a:srgbClr val="1A448C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diagram of a graph&#10;&#10;AI-generated content may be incorrect.">
            <a:extLst>
              <a:ext uri="{FF2B5EF4-FFF2-40B4-BE49-F238E27FC236}">
                <a16:creationId xmlns:a16="http://schemas.microsoft.com/office/drawing/2014/main" id="{2C2011EF-43BA-7E74-2639-15F1231D1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810" y="1591363"/>
            <a:ext cx="3799703" cy="240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58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86273-033D-71B9-A9E1-65D6ECE57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973FD40-0A83-D4ED-CF52-B5995BC5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80" y="638873"/>
            <a:ext cx="8062907" cy="497801"/>
          </a:xfrm>
        </p:spPr>
        <p:txBody>
          <a:bodyPr>
            <a:normAutofit fontScale="90000"/>
          </a:bodyPr>
          <a:lstStyle/>
          <a:p>
            <a:r>
              <a:rPr lang="en-US" dirty="0"/>
              <a:t>Defect Acceptance Criteria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A008DC-E2E1-3229-EE7B-9B1B9E3AAD21}"/>
              </a:ext>
            </a:extLst>
          </p:cNvPr>
          <p:cNvSpPr txBox="1"/>
          <p:nvPr/>
        </p:nvSpPr>
        <p:spPr>
          <a:xfrm>
            <a:off x="342880" y="1145540"/>
            <a:ext cx="7837294" cy="3450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685800">
              <a:lnSpc>
                <a:spcPct val="90000"/>
              </a:lnSpc>
              <a:spcBef>
                <a:spcPts val="75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srgbClr val="1A448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Deterministic ECA assumes the worst-case value for all input data e.g., strength, toughness, misalignments etc. (all holes of Swiss cheese are aligned).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srgbClr val="1A448C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>
                <a:solidFill>
                  <a:srgbClr val="1A448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Probabilistic ECA is not very common (even for offshore and sour service pipelines) and requires comprehensive statistical data for every variable.</a:t>
            </a:r>
          </a:p>
          <a:p>
            <a:pPr marL="285750" marR="0" lvl="0" indent="-28575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>
                <a:solidFill>
                  <a:srgbClr val="1A448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Probabilistic ECA requires special tool/software and can be very time consuming to perform.</a:t>
            </a:r>
          </a:p>
          <a:p>
            <a:pPr marL="285750" marR="0" lvl="0" indent="-28575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>
                <a:solidFill>
                  <a:srgbClr val="1A448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Probabilistic ECA requires an acceptable Probability of Failure (POF). Different countries/jurisdictions can have different acceptable POF and some countries don’t even allow probabilistic analysis.</a:t>
            </a:r>
          </a:p>
        </p:txBody>
      </p:sp>
    </p:spTree>
    <p:extLst>
      <p:ext uri="{BB962C8B-B14F-4D97-AF65-F5344CB8AC3E}">
        <p14:creationId xmlns:p14="http://schemas.microsoft.com/office/powerpoint/2010/main" val="4704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98834-EBF4-78EF-C61A-9A3991226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250F869-363E-7F6F-FCF0-FD3D52611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849" y="645165"/>
            <a:ext cx="8062907" cy="497801"/>
          </a:xfrm>
        </p:spPr>
        <p:txBody>
          <a:bodyPr>
            <a:normAutofit fontScale="90000"/>
          </a:bodyPr>
          <a:lstStyle/>
          <a:p>
            <a:r>
              <a:rPr lang="en-US" dirty="0"/>
              <a:t>Defect Acceptance Criteria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5070F6-436E-55D4-F7D0-E1DC10C47391}"/>
              </a:ext>
            </a:extLst>
          </p:cNvPr>
          <p:cNvSpPr txBox="1"/>
          <p:nvPr/>
        </p:nvSpPr>
        <p:spPr>
          <a:xfrm>
            <a:off x="342880" y="1145540"/>
            <a:ext cx="7695190" cy="297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rgbClr val="1A448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Challenges: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1A448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Combined effect of Hydrogen Embrittlement (HE) and Hydrogen Accelerated Fatigue Crack Growth Rate (HA-FCGR) significantly affect the defect acceptance criteria and construction.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1A448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 HE and HA-FCGR are more aggressive in Hydrogen environment than sour service, so experience is not necessarily transferable to H2.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1A448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Established ECA methodologies used in offshore and/or sour service pipelines e.g., DNV-RP-F108 can be either too conservative or not conservative at all (require comprehensive validation).</a:t>
            </a:r>
          </a:p>
        </p:txBody>
      </p:sp>
    </p:spTree>
    <p:extLst>
      <p:ext uri="{BB962C8B-B14F-4D97-AF65-F5344CB8AC3E}">
        <p14:creationId xmlns:p14="http://schemas.microsoft.com/office/powerpoint/2010/main" val="2541293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3B89C-01DA-E620-2034-E7CD86142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B703E6D-F01B-A210-2D99-D4AF9A145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849" y="645165"/>
            <a:ext cx="8062907" cy="497801"/>
          </a:xfrm>
        </p:spPr>
        <p:txBody>
          <a:bodyPr>
            <a:normAutofit fontScale="90000"/>
          </a:bodyPr>
          <a:lstStyle/>
          <a:p>
            <a:r>
              <a:rPr lang="en-US" dirty="0"/>
              <a:t>Defect Acceptance Criteria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8D8AFC-AB51-DDF2-D5AE-9B89736EE62B}"/>
              </a:ext>
            </a:extLst>
          </p:cNvPr>
          <p:cNvSpPr txBox="1"/>
          <p:nvPr/>
        </p:nvSpPr>
        <p:spPr>
          <a:xfrm>
            <a:off x="342879" y="1145540"/>
            <a:ext cx="6113525" cy="3450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1A448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Weld residual stresses in As-Welded girth welds are quite high (equal or higher than SMYS)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1A448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 Weld Heat Treatment of the girth weld of TMCP pipes is not recommended (reduction of strength and potential increased corrosion risk).</a:t>
            </a:r>
          </a:p>
          <a:p>
            <a:pPr marL="285750" marR="0" lvl="0" indent="-28575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>
                <a:solidFill>
                  <a:srgbClr val="1A448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the common observed toughness values (50-70 MPa.m^0.5), unless the axial/bending static and cyclic stresses are reduced to a very low level, a practical acceptable defect size might not be achievable.</a:t>
            </a:r>
          </a:p>
          <a:p>
            <a:pPr marL="285750" marR="0" lvl="0" indent="-28575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>
                <a:solidFill>
                  <a:srgbClr val="1A448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improve the practicality of the acceptable defect size, Hi-Lo misalignment must be significantly reduced.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1A448C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416B84-B00F-7FCA-BA6B-74A22AF4C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349" y="894065"/>
            <a:ext cx="1887092" cy="344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17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153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454DC-F755-E245-A890-802A5396C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350" y="1433384"/>
            <a:ext cx="7772400" cy="922638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0DB07E-6DD4-7542-B8B4-77ED8246CB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205" y="2350108"/>
            <a:ext cx="6678401" cy="2094844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1600" dirty="0"/>
              <a:t>1- Welding Code/Standard, Technique, consumables, WPS and PQR</a:t>
            </a:r>
          </a:p>
          <a:p>
            <a:pPr>
              <a:lnSpc>
                <a:spcPct val="170000"/>
              </a:lnSpc>
            </a:pPr>
            <a:r>
              <a:rPr lang="en-US" sz="1600" dirty="0"/>
              <a:t>2- Hardness limits</a:t>
            </a:r>
          </a:p>
          <a:p>
            <a:pPr>
              <a:lnSpc>
                <a:spcPct val="170000"/>
              </a:lnSpc>
            </a:pPr>
            <a:r>
              <a:rPr lang="en-US" sz="1600" dirty="0"/>
              <a:t>3- In-Service Welding</a:t>
            </a:r>
          </a:p>
          <a:p>
            <a:pPr>
              <a:lnSpc>
                <a:spcPct val="170000"/>
              </a:lnSpc>
            </a:pPr>
            <a:r>
              <a:rPr lang="en-US" sz="1600" dirty="0"/>
              <a:t>4- Girth Weld Defect Acceptance Criteria</a:t>
            </a:r>
          </a:p>
        </p:txBody>
      </p:sp>
    </p:spTree>
    <p:extLst>
      <p:ext uri="{BB962C8B-B14F-4D97-AF65-F5344CB8AC3E}">
        <p14:creationId xmlns:p14="http://schemas.microsoft.com/office/powerpoint/2010/main" val="155763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97C36-373D-12F2-2459-98F3C2B05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A869A8B-15FC-434A-26BB-950BB14AB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646" y="583579"/>
            <a:ext cx="8062907" cy="497801"/>
          </a:xfrm>
        </p:spPr>
        <p:txBody>
          <a:bodyPr>
            <a:normAutofit fontScale="90000"/>
          </a:bodyPr>
          <a:lstStyle/>
          <a:p>
            <a:r>
              <a:rPr lang="en-US" dirty="0"/>
              <a:t>Pipeline Girth Welds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FB5055-7302-DAF7-EBD5-C2218ED00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756" y="1146888"/>
            <a:ext cx="8264689" cy="3480291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Probably the least researched topic in Hydrogen pipeline subject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 Main questions:</a:t>
            </a:r>
          </a:p>
          <a:p>
            <a:pPr marL="800089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What welding Code/Standard can be used?</a:t>
            </a:r>
          </a:p>
          <a:p>
            <a:pPr marL="800089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Is there any change to the current essential variables?</a:t>
            </a:r>
          </a:p>
          <a:p>
            <a:pPr marL="800089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What is the Hardness limit?</a:t>
            </a:r>
          </a:p>
          <a:p>
            <a:pPr marL="800089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What additional requirements apply to In-service welds?</a:t>
            </a:r>
          </a:p>
          <a:p>
            <a:pPr marL="800089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What is the preferred NDT technique?</a:t>
            </a:r>
          </a:p>
          <a:p>
            <a:pPr marL="800089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Are the existing defect acceptance criteria still valid?</a:t>
            </a:r>
          </a:p>
          <a:p>
            <a:pPr marL="800089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866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E1D87-FDAE-717F-6542-24FED953A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F4AE46C-02EF-15E5-122B-D70B510E5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646" y="583580"/>
            <a:ext cx="8062907" cy="497801"/>
          </a:xfrm>
        </p:spPr>
        <p:txBody>
          <a:bodyPr>
            <a:normAutofit fontScale="90000"/>
          </a:bodyPr>
          <a:lstStyle/>
          <a:p>
            <a:r>
              <a:rPr lang="en-US" dirty="0"/>
              <a:t>Welding Code, Technique, WPS, PQR etc.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714FD0-9944-1505-B077-DC239A8DF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756" y="1146888"/>
            <a:ext cx="8264689" cy="269606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AS 2885.2 and API 1104 are still valid but:</a:t>
            </a:r>
          </a:p>
          <a:p>
            <a:pPr marL="800089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A448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stringent hardness limits apply</a:t>
            </a:r>
          </a:p>
          <a:p>
            <a:pPr marL="800089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A448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additional limits may apply to the current essential variables</a:t>
            </a:r>
          </a:p>
          <a:p>
            <a:pPr marL="800089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A448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specific girth weld defect acceptance criteria need to be established through Engineering Critical Assessment (ECA)</a:t>
            </a:r>
          </a:p>
          <a:p>
            <a:pPr marL="800089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A448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 toughness testing in Hydrogen must be performed as part of PQR (significant time and cost)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54609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AE7C7-9B51-395B-B52E-CABA8F4D2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75DD6C1-7F14-AF6A-22D7-FA95DCF2B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538" y="589441"/>
            <a:ext cx="8062907" cy="497801"/>
          </a:xfrm>
        </p:spPr>
        <p:txBody>
          <a:bodyPr>
            <a:normAutofit fontScale="90000"/>
          </a:bodyPr>
          <a:lstStyle/>
          <a:p>
            <a:r>
              <a:rPr lang="en-US" dirty="0"/>
              <a:t>Hardness testing and limits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260449-8AFD-A988-CF69-927CA42DD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756" y="1146888"/>
            <a:ext cx="8264689" cy="3480291"/>
          </a:xfrm>
        </p:spPr>
        <p:txBody>
          <a:bodyPr>
            <a:normAutofit/>
          </a:bodyPr>
          <a:lstStyle/>
          <a:p>
            <a:pPr marL="800089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a clear link between high hardness and Hydrogen Embrittlement so hardness must be limited!</a:t>
            </a:r>
          </a:p>
          <a:p>
            <a:pPr marL="800089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2885.2 specifies 350 HV for non-sour service and 250 HV for sour service pipelines</a:t>
            </a:r>
          </a:p>
          <a:p>
            <a:pPr marL="800089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PRCI CERs (bridging document to new ASME B31.8) permits 275 HV. Hydrogen CoP has adopted the sour service limit i.e., 250 HV until more research is conducted.</a:t>
            </a:r>
          </a:p>
          <a:p>
            <a:pPr marL="800089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A44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ASME B31.12 requires hardness testing for PQR and production but CERs have removed the production weld hardness testing.</a:t>
            </a:r>
          </a:p>
          <a:p>
            <a:pPr marL="800089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1A44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endParaRPr lang="en-US" dirty="0">
              <a:solidFill>
                <a:srgbClr val="1A44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89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800089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473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C9E61-52A0-9E1E-ED76-D21A709BC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46DACCF-4407-E374-8070-8FE6C80DB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56" y="516321"/>
            <a:ext cx="8062907" cy="497801"/>
          </a:xfrm>
        </p:spPr>
        <p:txBody>
          <a:bodyPr>
            <a:normAutofit fontScale="90000"/>
          </a:bodyPr>
          <a:lstStyle/>
          <a:p>
            <a:r>
              <a:rPr lang="en-US" dirty="0"/>
              <a:t>In-service welding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D3DC98-320F-A5E6-53C2-65491385F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756" y="1146888"/>
            <a:ext cx="8264689" cy="3480291"/>
          </a:xfrm>
        </p:spPr>
        <p:txBody>
          <a:bodyPr>
            <a:normAutofit/>
          </a:bodyPr>
          <a:lstStyle/>
          <a:p>
            <a:pPr marR="0" algn="just">
              <a:spcAft>
                <a:spcPts val="800"/>
              </a:spcAft>
            </a:pPr>
            <a:r>
              <a:rPr lang="en-A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three key considerations: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Aft>
                <a:spcPts val="800"/>
              </a:spcAft>
              <a:buFont typeface="+mj-lt"/>
              <a:buAutoNum type="arabicParenR"/>
            </a:pPr>
            <a:r>
              <a:rPr lang="en-A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Elevated inside wall temperatures leads to accelerated uptake of hydrogen into the steel during welding, which may increase the risk of HACC.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Aft>
                <a:spcPts val="800"/>
              </a:spcAft>
              <a:buFont typeface="+mj-lt"/>
              <a:buAutoNum type="arabicParenR"/>
            </a:pPr>
            <a:r>
              <a:rPr lang="en-A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flowing contents of the pipeline removes heat from the pipe wall which results in higher cooling rates (compared to production welding) which can lead to the formation of crack-susceptible microstructures which are of greater concern in pipelines intended for hydrogen service.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Aft>
                <a:spcPts val="800"/>
              </a:spcAft>
              <a:buFont typeface="+mj-lt"/>
              <a:buAutoNum type="arabicParenR"/>
            </a:pPr>
            <a:r>
              <a:rPr lang="en-A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Increased concentrations of hydrogen in the pipe wall from prolonged service in a hydrogen environment leading to accelerated crack growth and failure at smaller defect size.</a:t>
            </a:r>
            <a:endParaRPr lang="en-US" dirty="0">
              <a:solidFill>
                <a:srgbClr val="1A44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endParaRPr lang="en-US" dirty="0">
              <a:solidFill>
                <a:srgbClr val="1A44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89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800089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997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9F353-DFCE-AB35-61E7-76F40E3B6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71405A1-BAA8-D6D6-02EB-6FE9939F0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56" y="518816"/>
            <a:ext cx="8062907" cy="497801"/>
          </a:xfrm>
        </p:spPr>
        <p:txBody>
          <a:bodyPr>
            <a:normAutofit fontScale="90000"/>
          </a:bodyPr>
          <a:lstStyle/>
          <a:p>
            <a:r>
              <a:rPr lang="en-US" dirty="0"/>
              <a:t>In-service welding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FD286-7BE4-01B3-B2D1-2E053AB3A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757" y="1146888"/>
            <a:ext cx="7532212" cy="3480291"/>
          </a:xfrm>
        </p:spPr>
        <p:txBody>
          <a:bodyPr>
            <a:normAutofit/>
          </a:bodyPr>
          <a:lstStyle/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Thin-walled pipelines (wall thickness &lt;7.1mm) result in higher internal surface temperature from reduced heat sink effect and higher through-wall heat transfer. (refer to IPC2022-87202)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observed higher increases in weld hydrogen levels increases hydrogen diffusion into the weld area during in-service welding onto hydrogen pipelines may increase the risk of crack-like defects forming from HACC.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Weld procedures should consider reducing heat input such that the maximum inside surface temperature remains below the austenite transformation temperature of 723</a:t>
            </a:r>
            <a:r>
              <a:rPr lang="en-AU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°</a:t>
            </a:r>
            <a:r>
              <a:rPr lang="en-A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endParaRPr lang="en-US" dirty="0"/>
          </a:p>
          <a:p>
            <a:pPr marL="800089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303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C859A-EF46-C802-8440-2DBFBBD9D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69BF743-ABF9-6358-A851-A02F2982E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80" y="613485"/>
            <a:ext cx="8062907" cy="497801"/>
          </a:xfrm>
        </p:spPr>
        <p:txBody>
          <a:bodyPr>
            <a:normAutofit fontScale="90000"/>
          </a:bodyPr>
          <a:lstStyle/>
          <a:p>
            <a:r>
              <a:rPr lang="en-US" dirty="0"/>
              <a:t>Defect Acceptance Criteria</a:t>
            </a:r>
          </a:p>
        </p:txBody>
      </p:sp>
      <p:pic>
        <p:nvPicPr>
          <p:cNvPr id="9" name="Picture 8" descr="A diagram of a workflow&#10;&#10;AI-generated content may be incorrect.">
            <a:extLst>
              <a:ext uri="{FF2B5EF4-FFF2-40B4-BE49-F238E27FC236}">
                <a16:creationId xmlns:a16="http://schemas.microsoft.com/office/drawing/2014/main" id="{CA0310A9-FFA4-367E-7B55-9FECD589D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954" y="995118"/>
            <a:ext cx="2727505" cy="32541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33E54C-8993-1689-C444-E98EEBF6D0F8}"/>
              </a:ext>
            </a:extLst>
          </p:cNvPr>
          <p:cNvSpPr txBox="1"/>
          <p:nvPr/>
        </p:nvSpPr>
        <p:spPr>
          <a:xfrm>
            <a:off x="342880" y="1145540"/>
            <a:ext cx="5085074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solidFill>
                  <a:srgbClr val="1A448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2885.2 presents three </a:t>
            </a:r>
            <a:r>
              <a:rPr lang="en-AU" dirty="0">
                <a:solidFill>
                  <a:srgbClr val="1A448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weld defect acceptance criteria (Tier 1, Tier 2 and Tier 3).</a:t>
            </a:r>
          </a:p>
          <a:p>
            <a:pPr marL="285750" marR="0" lvl="0" indent="-28575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solidFill>
                  <a:srgbClr val="1A448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Tier 1 is widely used in the industry. </a:t>
            </a:r>
            <a:r>
              <a:rPr lang="en-AU" dirty="0">
                <a:solidFill>
                  <a:srgbClr val="1A448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Tier 2 and Tier 3 were developed to allow for larger defects and reduce repair rate.</a:t>
            </a:r>
            <a:endParaRPr kumimoji="0" lang="en-AU" b="0" i="0" u="none" strike="noStrike" kern="1200" cap="none" spc="0" normalizeH="0" baseline="0" noProof="0" dirty="0">
              <a:ln>
                <a:noFill/>
              </a:ln>
              <a:solidFill>
                <a:srgbClr val="1A448C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>
                <a:solidFill>
                  <a:srgbClr val="1A448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Tier 1 does not require any analysis or assessment (workmanship criteria)</a:t>
            </a:r>
          </a:p>
          <a:p>
            <a:pPr marL="285750" marR="0" lvl="0" indent="-28575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solidFill>
                  <a:srgbClr val="1A448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Tier 1 does not apply to pipelines under cyclic operation (even for natural gas) unless </a:t>
            </a:r>
            <a:r>
              <a:rPr lang="en-AU" dirty="0">
                <a:solidFill>
                  <a:srgbClr val="1A448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fatigue analysis is performed.</a:t>
            </a:r>
            <a:endParaRPr kumimoji="0" lang="en-AU" b="0" i="0" u="none" strike="noStrike" kern="1200" cap="none" spc="0" normalizeH="0" baseline="0" noProof="0" dirty="0">
              <a:ln>
                <a:noFill/>
              </a:ln>
              <a:solidFill>
                <a:srgbClr val="1A448C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394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25273-4C4F-A072-6F89-C6AE635AE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C19346C-1247-5AF1-43DF-D93E5950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85" y="637277"/>
            <a:ext cx="8062907" cy="497801"/>
          </a:xfrm>
        </p:spPr>
        <p:txBody>
          <a:bodyPr>
            <a:normAutofit fontScale="90000"/>
          </a:bodyPr>
          <a:lstStyle/>
          <a:p>
            <a:r>
              <a:rPr lang="en-US" dirty="0"/>
              <a:t>Defect Acceptance Criteria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4E4B35-6DB3-BC7B-1D03-01539270D3DA}"/>
              </a:ext>
            </a:extLst>
          </p:cNvPr>
          <p:cNvSpPr txBox="1"/>
          <p:nvPr/>
        </p:nvSpPr>
        <p:spPr>
          <a:xfrm>
            <a:off x="342881" y="1145540"/>
            <a:ext cx="7596336" cy="3555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1A448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Tier 1 may not be valid for Hydrogen pipelines without Engineering Critical Assessment (ECA)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1A448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Tier 1 is not valid for Hydrogen pipelines under any cyclic condition.</a:t>
            </a:r>
          </a:p>
          <a:p>
            <a:pPr marL="285750" marR="0" lvl="0" indent="-28575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solidFill>
                  <a:srgbClr val="1A448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Tier 3 is based on Engineering Critical Assessment (ECA) which requires specialized skill (fracture mechanics and fatigue), tool and material properties.</a:t>
            </a:r>
          </a:p>
          <a:p>
            <a:pPr marL="285750" marR="0" lvl="0" indent="-28575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>
                <a:solidFill>
                  <a:srgbClr val="1A448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ECA is generally performed to BS 7910 or API 579-1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solidFill>
                  <a:srgbClr val="1A448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goal of ECA is to determine the acceptable defect size at “Construction”.</a:t>
            </a:r>
          </a:p>
          <a:p>
            <a:pPr marL="285750" marR="0" lvl="0" indent="-28575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sz="1400" dirty="0">
              <a:solidFill>
                <a:srgbClr val="1A448C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717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e80721e-ec21-4d83-87b2-1bc9ea5ddc25">
      <UserInfo>
        <DisplayName/>
        <AccountId xsi:nil="true"/>
        <AccountType/>
      </UserInfo>
    </SharedWithUsers>
    <TaxCatchAll xmlns="e35f1a1b-9455-4987-aeba-2c5d3ff84d62" xsi:nil="true"/>
    <lcf76f155ced4ddcb4097134ff3c332f xmlns="2f732a9f-8d01-475f-a814-84d06fc7189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FAC3F5DC53AA48B45BFE3C9DBD7AC3" ma:contentTypeVersion="17" ma:contentTypeDescription="Create a new document." ma:contentTypeScope="" ma:versionID="8d9a1c25e5cd89af91997251e37cfd1a">
  <xsd:schema xmlns:xsd="http://www.w3.org/2001/XMLSchema" xmlns:xs="http://www.w3.org/2001/XMLSchema" xmlns:p="http://schemas.microsoft.com/office/2006/metadata/properties" xmlns:ns2="2f732a9f-8d01-475f-a814-84d06fc7189b" xmlns:ns3="5e80721e-ec21-4d83-87b2-1bc9ea5ddc25" xmlns:ns4="e35f1a1b-9455-4987-aeba-2c5d3ff84d62" targetNamespace="http://schemas.microsoft.com/office/2006/metadata/properties" ma:root="true" ma:fieldsID="9429253fdb06cd8922924efae1996ac4" ns2:_="" ns3:_="" ns4:_="">
    <xsd:import namespace="2f732a9f-8d01-475f-a814-84d06fc7189b"/>
    <xsd:import namespace="5e80721e-ec21-4d83-87b2-1bc9ea5ddc25"/>
    <xsd:import namespace="e35f1a1b-9455-4987-aeba-2c5d3ff84d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732a9f-8d01-475f-a814-84d06fc718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a7b88db-b703-4d04-81b7-e61a8f0436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80721e-ec21-4d83-87b2-1bc9ea5ddc2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5f1a1b-9455-4987-aeba-2c5d3ff84d62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365044ba-0430-49f4-a201-87e7242bc9f6}" ma:internalName="TaxCatchAll" ma:showField="CatchAllData" ma:web="e35f1a1b-9455-4987-aeba-2c5d3ff84d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E1B3EC-60E3-42F1-88CD-9B9BA966C398}">
  <ds:schemaRefs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c4363bc9-e002-4f81-a5e1-8f41fba3c29f"/>
    <ds:schemaRef ds:uri="http://schemas.microsoft.com/office/infopath/2007/PartnerControls"/>
    <ds:schemaRef ds:uri="4bd2851d-78fa-4755-bea0-e81e8d2e92e1"/>
    <ds:schemaRef ds:uri="http://schemas.microsoft.com/office/2006/metadata/properties"/>
    <ds:schemaRef ds:uri="5e80721e-ec21-4d83-87b2-1bc9ea5ddc25"/>
    <ds:schemaRef ds:uri="e35f1a1b-9455-4987-aeba-2c5d3ff84d62"/>
    <ds:schemaRef ds:uri="2f732a9f-8d01-475f-a814-84d06fc7189b"/>
  </ds:schemaRefs>
</ds:datastoreItem>
</file>

<file path=customXml/itemProps2.xml><?xml version="1.0" encoding="utf-8"?>
<ds:datastoreItem xmlns:ds="http://schemas.openxmlformats.org/officeDocument/2006/customXml" ds:itemID="{D4AEE850-ABD7-4B0F-AA3E-081B615619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CDCA6A-BECD-4C96-861E-6728A6D3F1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732a9f-8d01-475f-a814-84d06fc7189b"/>
    <ds:schemaRef ds:uri="5e80721e-ec21-4d83-87b2-1bc9ea5ddc25"/>
    <ds:schemaRef ds:uri="e35f1a1b-9455-4987-aeba-2c5d3ff84d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1007</Words>
  <Application>Microsoft Office PowerPoint</Application>
  <PresentationFormat>On-screen Show (16:9)</PresentationFormat>
  <Paragraphs>97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Office Theme</vt:lpstr>
      <vt:lpstr>Chapter 7 Welding</vt:lpstr>
      <vt:lpstr>Overview</vt:lpstr>
      <vt:lpstr>Pipeline Girth Welds</vt:lpstr>
      <vt:lpstr>Welding Code, Technique, WPS, PQR etc.</vt:lpstr>
      <vt:lpstr>Hardness testing and limits</vt:lpstr>
      <vt:lpstr>In-service welding</vt:lpstr>
      <vt:lpstr>In-service welding</vt:lpstr>
      <vt:lpstr>Defect Acceptance Criteria</vt:lpstr>
      <vt:lpstr>Defect Acceptance Criteria</vt:lpstr>
      <vt:lpstr>Defect Acceptance Criteria</vt:lpstr>
      <vt:lpstr>Defect Acceptance Criteria</vt:lpstr>
      <vt:lpstr>Defect Acceptance Criteria</vt:lpstr>
      <vt:lpstr>Defect Acceptance Criteria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Mehdi Fardi</cp:lastModifiedBy>
  <cp:revision>119</cp:revision>
  <cp:lastPrinted>2025-02-28T08:21:27Z</cp:lastPrinted>
  <dcterms:created xsi:type="dcterms:W3CDTF">2020-04-22T00:43:54Z</dcterms:created>
  <dcterms:modified xsi:type="dcterms:W3CDTF">2025-03-05T11:24:43Z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0x01010069FAC3F5DC53AA48B45BFE3C9DBD7AC3</vt:lpwstr>
  </property>
  <property fmtid="{D5CDD505-2E9C-101B-9397-08002B2CF9AE}" pid="3" name="Order">
    <vt:r8>901100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ComplianceAssetId">
    <vt:lpwstr/>
  </property>
  <property fmtid="{D5CDD505-2E9C-101B-9397-08002B2CF9AE}" pid="7" name="MediaServiceImageTags">
    <vt:lpwstr/>
  </property>
</Properties>
</file>