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21"/>
  </p:notesMasterIdLst>
  <p:sldIdLst>
    <p:sldId id="267" r:id="rId5"/>
    <p:sldId id="265" r:id="rId6"/>
    <p:sldId id="258" r:id="rId7"/>
    <p:sldId id="281" r:id="rId8"/>
    <p:sldId id="269" r:id="rId9"/>
    <p:sldId id="270" r:id="rId10"/>
    <p:sldId id="271" r:id="rId11"/>
    <p:sldId id="273" r:id="rId12"/>
    <p:sldId id="274" r:id="rId13"/>
    <p:sldId id="275" r:id="rId14"/>
    <p:sldId id="276" r:id="rId15"/>
    <p:sldId id="277" r:id="rId16"/>
    <p:sldId id="278" r:id="rId17"/>
    <p:sldId id="279" r:id="rId18"/>
    <p:sldId id="280" r:id="rId19"/>
    <p:sldId id="266" r:id="rId20"/>
  </p:sldIdLst>
  <p:sldSz cx="9144000" cy="5143500" type="screen16x9"/>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8C"/>
    <a:srgbClr val="8EC53C"/>
    <a:srgbClr val="57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9"/>
    <p:restoredTop sz="77451" autoAdjust="0"/>
  </p:normalViewPr>
  <p:slideViewPr>
    <p:cSldViewPr snapToGrid="0" snapToObjects="1">
      <p:cViewPr varScale="1">
        <p:scale>
          <a:sx n="66" d="100"/>
          <a:sy n="66" d="100"/>
        </p:scale>
        <p:origin x="15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6661" tIns="48331" rIns="96661" bIns="48331" rtlCol="0"/>
          <a:lstStyle>
            <a:lvl1pPr algn="r">
              <a:defRPr sz="1300"/>
            </a:lvl1pPr>
          </a:lstStyle>
          <a:p>
            <a:fld id="{D2270571-9100-4285-A4B7-76276D688A59}" type="datetimeFigureOut">
              <a:rPr lang="en-US" smtClean="0"/>
              <a:t>3/3/2025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79927" y="4778723"/>
            <a:ext cx="5439410" cy="390986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8214"/>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851342" y="9431599"/>
            <a:ext cx="2946347" cy="498214"/>
          </a:xfrm>
          <a:prstGeom prst="rect">
            <a:avLst/>
          </a:prstGeom>
        </p:spPr>
        <p:txBody>
          <a:bodyPr vert="horz" lIns="96661" tIns="48331" rIns="96661" bIns="48331" rtlCol="0" anchor="b"/>
          <a:lstStyle>
            <a:lvl1pPr algn="r">
              <a:defRPr sz="1300"/>
            </a:lvl1pPr>
          </a:lstStyle>
          <a:p>
            <a:fld id="{5A1BFC61-9FD4-46FF-A346-5AC310B32BA3}" type="slidenum">
              <a:rPr lang="en-US" smtClean="0"/>
              <a:t>‹#›</a:t>
            </a:fld>
            <a:endParaRPr lang="en-US"/>
          </a:p>
        </p:txBody>
      </p:sp>
    </p:spTree>
    <p:extLst>
      <p:ext uri="{BB962C8B-B14F-4D97-AF65-F5344CB8AC3E}">
        <p14:creationId xmlns:p14="http://schemas.microsoft.com/office/powerpoint/2010/main" val="186619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BFC61-9FD4-46FF-A346-5AC310B32BA3}" type="slidenum">
              <a:rPr lang="en-US" smtClean="0"/>
              <a:t>1</a:t>
            </a:fld>
            <a:endParaRPr lang="en-US"/>
          </a:p>
        </p:txBody>
      </p:sp>
    </p:spTree>
    <p:extLst>
      <p:ext uri="{BB962C8B-B14F-4D97-AF65-F5344CB8AC3E}">
        <p14:creationId xmlns:p14="http://schemas.microsoft.com/office/powerpoint/2010/main" val="33922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C938-9903-FCFE-E25F-27B62FDC6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81D4C-FAE0-176B-8BC4-110D02F3F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4327F-3DAC-74F2-CE01-E835C270C799}"/>
              </a:ext>
            </a:extLst>
          </p:cNvPr>
          <p:cNvSpPr>
            <a:spLocks noGrp="1"/>
          </p:cNvSpPr>
          <p:nvPr>
            <p:ph type="body" idx="1"/>
          </p:nvPr>
        </p:nvSpPr>
        <p:spPr/>
        <p:txBody>
          <a:bodyPr/>
          <a:lstStyle/>
          <a:p>
            <a:pPr defTabSz="966612">
              <a:defRPr/>
            </a:pPr>
            <a:r>
              <a:rPr lang="en-US" sz="1400" dirty="0">
                <a:solidFill>
                  <a:srgbClr val="000000"/>
                </a:solidFill>
                <a:latin typeface="TimesNewRomanPSMT"/>
              </a:rPr>
              <a:t>This graph shows the relative reduction in energy storage or flow capacity for hydrogen relative to Methane.</a:t>
            </a:r>
            <a:br>
              <a:rPr lang="en-US" sz="1400" dirty="0"/>
            </a:br>
            <a:br>
              <a:rPr lang="en-US" sz="1400" dirty="0"/>
            </a:br>
            <a:endParaRPr lang="en-AU" sz="1400" dirty="0"/>
          </a:p>
          <a:p>
            <a:endParaRPr lang="en-US" dirty="0"/>
          </a:p>
        </p:txBody>
      </p:sp>
      <p:sp>
        <p:nvSpPr>
          <p:cNvPr id="4" name="Slide Number Placeholder 3">
            <a:extLst>
              <a:ext uri="{FF2B5EF4-FFF2-40B4-BE49-F238E27FC236}">
                <a16:creationId xmlns:a16="http://schemas.microsoft.com/office/drawing/2014/main" id="{AA242DD9-9062-A879-FF3C-7139A1ACEEC5}"/>
              </a:ext>
            </a:extLst>
          </p:cNvPr>
          <p:cNvSpPr>
            <a:spLocks noGrp="1"/>
          </p:cNvSpPr>
          <p:nvPr>
            <p:ph type="sldNum" sz="quarter" idx="5"/>
          </p:nvPr>
        </p:nvSpPr>
        <p:spPr/>
        <p:txBody>
          <a:bodyPr/>
          <a:lstStyle/>
          <a:p>
            <a:fld id="{5A1BFC61-9FD4-46FF-A346-5AC310B32BA3}" type="slidenum">
              <a:rPr lang="en-US" smtClean="0"/>
              <a:t>10</a:t>
            </a:fld>
            <a:endParaRPr lang="en-US"/>
          </a:p>
        </p:txBody>
      </p:sp>
    </p:spTree>
    <p:extLst>
      <p:ext uri="{BB962C8B-B14F-4D97-AF65-F5344CB8AC3E}">
        <p14:creationId xmlns:p14="http://schemas.microsoft.com/office/powerpoint/2010/main" val="18022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4770D-6734-9C06-950D-4E6966C45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9A2C8-17F3-F5B4-AE12-3D48B7625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B02ED-189F-FF82-ECD4-6280DD0EEA2A}"/>
              </a:ext>
            </a:extLst>
          </p:cNvPr>
          <p:cNvSpPr>
            <a:spLocks noGrp="1"/>
          </p:cNvSpPr>
          <p:nvPr>
            <p:ph type="body" idx="1"/>
          </p:nvPr>
        </p:nvSpPr>
        <p:spPr/>
        <p:txBody>
          <a:bodyPr/>
          <a:lstStyle/>
          <a:p>
            <a:pPr defTabSz="966612">
              <a:defRPr/>
            </a:pPr>
            <a:r>
              <a:rPr lang="en-US" sz="1400" dirty="0"/>
              <a:t>The Darcy equation is widely used to calculate pressure drop in single-phase flow pipelines, with the Colebrook equation commonly used to determine the friction factor.</a:t>
            </a:r>
            <a:br>
              <a:rPr lang="en-US" sz="1400" dirty="0"/>
            </a:br>
            <a:endParaRPr lang="en-AU" sz="1400" dirty="0"/>
          </a:p>
          <a:p>
            <a:endParaRPr lang="en-US" dirty="0"/>
          </a:p>
        </p:txBody>
      </p:sp>
      <p:sp>
        <p:nvSpPr>
          <p:cNvPr id="4" name="Slide Number Placeholder 3">
            <a:extLst>
              <a:ext uri="{FF2B5EF4-FFF2-40B4-BE49-F238E27FC236}">
                <a16:creationId xmlns:a16="http://schemas.microsoft.com/office/drawing/2014/main" id="{95E50AC2-1403-8359-3D86-2810923CE33B}"/>
              </a:ext>
            </a:extLst>
          </p:cNvPr>
          <p:cNvSpPr>
            <a:spLocks noGrp="1"/>
          </p:cNvSpPr>
          <p:nvPr>
            <p:ph type="sldNum" sz="quarter" idx="5"/>
          </p:nvPr>
        </p:nvSpPr>
        <p:spPr/>
        <p:txBody>
          <a:bodyPr/>
          <a:lstStyle/>
          <a:p>
            <a:fld id="{5A1BFC61-9FD4-46FF-A346-5AC310B32BA3}" type="slidenum">
              <a:rPr lang="en-US" smtClean="0"/>
              <a:t>11</a:t>
            </a:fld>
            <a:endParaRPr lang="en-US"/>
          </a:p>
        </p:txBody>
      </p:sp>
    </p:spTree>
    <p:extLst>
      <p:ext uri="{BB962C8B-B14F-4D97-AF65-F5344CB8AC3E}">
        <p14:creationId xmlns:p14="http://schemas.microsoft.com/office/powerpoint/2010/main" val="103402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34D5C-3834-535D-51FF-23E008A77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4A5CE-EAAB-80D7-B3CA-75FC000A7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86522-69B2-C124-A6C1-96866E8593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A3B7C3-7867-8C03-72B8-5B6F35FC7318}"/>
              </a:ext>
            </a:extLst>
          </p:cNvPr>
          <p:cNvSpPr>
            <a:spLocks noGrp="1"/>
          </p:cNvSpPr>
          <p:nvPr>
            <p:ph type="sldNum" sz="quarter" idx="5"/>
          </p:nvPr>
        </p:nvSpPr>
        <p:spPr/>
        <p:txBody>
          <a:bodyPr/>
          <a:lstStyle/>
          <a:p>
            <a:fld id="{5A1BFC61-9FD4-46FF-A346-5AC310B32BA3}" type="slidenum">
              <a:rPr lang="en-US" smtClean="0"/>
              <a:t>12</a:t>
            </a:fld>
            <a:endParaRPr lang="en-US"/>
          </a:p>
        </p:txBody>
      </p:sp>
    </p:spTree>
    <p:extLst>
      <p:ext uri="{BB962C8B-B14F-4D97-AF65-F5344CB8AC3E}">
        <p14:creationId xmlns:p14="http://schemas.microsoft.com/office/powerpoint/2010/main" val="302721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56613-EFFC-969E-4650-3C3277CBA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E0791-AA7E-249D-0F8D-587F64E9B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AAD8E-5F67-1B33-B8B9-C8A3AEAE67AB}"/>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br>
              <a:rPr lang="en-US" sz="1400" dirty="0"/>
            </a:br>
            <a:endParaRPr lang="en-US" sz="1400" dirty="0"/>
          </a:p>
        </p:txBody>
      </p:sp>
      <p:sp>
        <p:nvSpPr>
          <p:cNvPr id="4" name="Slide Number Placeholder 3">
            <a:extLst>
              <a:ext uri="{FF2B5EF4-FFF2-40B4-BE49-F238E27FC236}">
                <a16:creationId xmlns:a16="http://schemas.microsoft.com/office/drawing/2014/main" id="{42460C8B-FBE3-5CD7-2C29-636257A5E34B}"/>
              </a:ext>
            </a:extLst>
          </p:cNvPr>
          <p:cNvSpPr>
            <a:spLocks noGrp="1"/>
          </p:cNvSpPr>
          <p:nvPr>
            <p:ph type="sldNum" sz="quarter" idx="5"/>
          </p:nvPr>
        </p:nvSpPr>
        <p:spPr/>
        <p:txBody>
          <a:bodyPr/>
          <a:lstStyle/>
          <a:p>
            <a:fld id="{5A1BFC61-9FD4-46FF-A346-5AC310B32BA3}" type="slidenum">
              <a:rPr lang="en-US" smtClean="0"/>
              <a:t>13</a:t>
            </a:fld>
            <a:endParaRPr lang="en-US"/>
          </a:p>
        </p:txBody>
      </p:sp>
    </p:spTree>
    <p:extLst>
      <p:ext uri="{BB962C8B-B14F-4D97-AF65-F5344CB8AC3E}">
        <p14:creationId xmlns:p14="http://schemas.microsoft.com/office/powerpoint/2010/main" val="69749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6DB3D-F279-6169-C5D7-E55028BE4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80237-E580-EE8E-99D4-2498F10FF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EC151-C627-BE40-E9ED-1785A46F0433}"/>
              </a:ext>
            </a:extLst>
          </p:cNvPr>
          <p:cNvSpPr>
            <a:spLocks noGrp="1"/>
          </p:cNvSpPr>
          <p:nvPr>
            <p:ph type="body" idx="1"/>
          </p:nvPr>
        </p:nvSpPr>
        <p:spPr/>
        <p:txBody>
          <a:bodyPr/>
          <a:lstStyle/>
          <a:p>
            <a:r>
              <a:rPr lang="en-US" sz="1000" dirty="0"/>
              <a:t>The other thing which should pay attention on that is H2 composition. Hydrogen facilities should be designed to manage impurities introduced during production or from upstream process upsets. </a:t>
            </a:r>
          </a:p>
          <a:p>
            <a:pPr marL="906199" indent="-906199">
              <a:buFontTx/>
              <a:buChar char="-"/>
            </a:pPr>
            <a:r>
              <a:rPr lang="en-US" sz="1000" dirty="0"/>
              <a:t>For steam methane reforming, impurities may include water, CO₂, CO, and </a:t>
            </a:r>
            <a:r>
              <a:rPr lang="en-US" sz="1000" dirty="0" err="1"/>
              <a:t>sulphur</a:t>
            </a:r>
            <a:r>
              <a:rPr lang="en-US" sz="1000" dirty="0"/>
              <a:t> compounds, which can harm fuel cells. </a:t>
            </a:r>
          </a:p>
          <a:p>
            <a:pPr marL="906199" indent="-906199">
              <a:buFontTx/>
              <a:buChar char="-"/>
            </a:pPr>
            <a:r>
              <a:rPr lang="en-US" sz="1000" dirty="0"/>
              <a:t>Electrolysis mainly introduces water and oxygen. </a:t>
            </a:r>
          </a:p>
          <a:p>
            <a:pPr marL="906199" indent="-906199">
              <a:buFontTx/>
              <a:buChar char="-"/>
            </a:pPr>
            <a:r>
              <a:rPr lang="en-US" sz="1000" dirty="0"/>
              <a:t>When reusing existing equipment, deposits from past operations may contaminate hydrogen.</a:t>
            </a:r>
          </a:p>
          <a:p>
            <a:endParaRPr lang="en-US" sz="1000" dirty="0"/>
          </a:p>
          <a:p>
            <a:r>
              <a:rPr lang="en-US" sz="1000" dirty="0"/>
              <a:t>The design must ensure both incoming and outgoing gas meet the required specifications.</a:t>
            </a:r>
          </a:p>
          <a:p>
            <a:endParaRPr lang="en-US" sz="1000" dirty="0"/>
          </a:p>
          <a:p>
            <a:r>
              <a:rPr lang="en-US" sz="1000" dirty="0"/>
              <a:t>When designing blended gas facilities, it’s important to consider the blend percentage and how it may vary during process upsets. Both average and extreme compositions should be evaluated, as natural gas properties can already vary significantly. Adding hydrogen, even at 10%, may push parameters like the Wobbe Index out of specification. Gas-fired equipment performance should also be checked. Blending system design is beyond the scope of this guide, but incoming and outgoing gas specifications must be ensured.</a:t>
            </a:r>
            <a:br>
              <a:rPr lang="en-US" sz="1000" dirty="0"/>
            </a:br>
            <a:br>
              <a:rPr lang="en-US" sz="1000" dirty="0"/>
            </a:br>
            <a:endParaRPr lang="en-AU" sz="1000" dirty="0"/>
          </a:p>
          <a:p>
            <a:endParaRPr lang="en-US" dirty="0"/>
          </a:p>
        </p:txBody>
      </p:sp>
      <p:sp>
        <p:nvSpPr>
          <p:cNvPr id="4" name="Slide Number Placeholder 3">
            <a:extLst>
              <a:ext uri="{FF2B5EF4-FFF2-40B4-BE49-F238E27FC236}">
                <a16:creationId xmlns:a16="http://schemas.microsoft.com/office/drawing/2014/main" id="{0B295D93-3913-31A4-8D2F-77389C269DBA}"/>
              </a:ext>
            </a:extLst>
          </p:cNvPr>
          <p:cNvSpPr>
            <a:spLocks noGrp="1"/>
          </p:cNvSpPr>
          <p:nvPr>
            <p:ph type="sldNum" sz="quarter" idx="5"/>
          </p:nvPr>
        </p:nvSpPr>
        <p:spPr/>
        <p:txBody>
          <a:bodyPr/>
          <a:lstStyle/>
          <a:p>
            <a:fld id="{5A1BFC61-9FD4-46FF-A346-5AC310B32BA3}" type="slidenum">
              <a:rPr lang="en-US" smtClean="0"/>
              <a:t>14</a:t>
            </a:fld>
            <a:endParaRPr lang="en-US"/>
          </a:p>
        </p:txBody>
      </p:sp>
    </p:spTree>
    <p:extLst>
      <p:ext uri="{BB962C8B-B14F-4D97-AF65-F5344CB8AC3E}">
        <p14:creationId xmlns:p14="http://schemas.microsoft.com/office/powerpoint/2010/main" val="11078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42D5B-3ED6-B39D-A4B2-89668F68E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DEB48-B544-0D07-AEE2-88F4F809E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DB4FE-DA0A-4423-02BC-8C15617FE6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F60A8-8D76-E18D-A9E4-2174136D2D46}"/>
              </a:ext>
            </a:extLst>
          </p:cNvPr>
          <p:cNvSpPr>
            <a:spLocks noGrp="1"/>
          </p:cNvSpPr>
          <p:nvPr>
            <p:ph type="sldNum" sz="quarter" idx="5"/>
          </p:nvPr>
        </p:nvSpPr>
        <p:spPr/>
        <p:txBody>
          <a:bodyPr/>
          <a:lstStyle/>
          <a:p>
            <a:fld id="{5A1BFC61-9FD4-46FF-A346-5AC310B32BA3}" type="slidenum">
              <a:rPr lang="en-US" smtClean="0"/>
              <a:t>15</a:t>
            </a:fld>
            <a:endParaRPr lang="en-US"/>
          </a:p>
        </p:txBody>
      </p:sp>
    </p:spTree>
    <p:extLst>
      <p:ext uri="{BB962C8B-B14F-4D97-AF65-F5344CB8AC3E}">
        <p14:creationId xmlns:p14="http://schemas.microsoft.com/office/powerpoint/2010/main" val="20131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A1BFC61-9FD4-46FF-A346-5AC310B32BA3}" type="slidenum">
              <a:rPr lang="en-US" smtClean="0"/>
              <a:t>16</a:t>
            </a:fld>
            <a:endParaRPr lang="en-US"/>
          </a:p>
        </p:txBody>
      </p:sp>
    </p:spTree>
    <p:extLst>
      <p:ext uri="{BB962C8B-B14F-4D97-AF65-F5344CB8AC3E}">
        <p14:creationId xmlns:p14="http://schemas.microsoft.com/office/powerpoint/2010/main" val="260386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chapter explains the properties of pure hydrogen and hydrogen-natural gas blends for pipeline transport. It compares hydrogen to methane (as the main component of the NG) to highlight key differences affecting pipeline design and operation. It covers process…</a:t>
            </a:r>
            <a:endParaRPr lang="en-US" dirty="0"/>
          </a:p>
        </p:txBody>
      </p:sp>
      <p:sp>
        <p:nvSpPr>
          <p:cNvPr id="4" name="Slide Number Placeholder 3"/>
          <p:cNvSpPr>
            <a:spLocks noGrp="1"/>
          </p:cNvSpPr>
          <p:nvPr>
            <p:ph type="sldNum" sz="quarter" idx="5"/>
          </p:nvPr>
        </p:nvSpPr>
        <p:spPr/>
        <p:txBody>
          <a:bodyPr/>
          <a:lstStyle/>
          <a:p>
            <a:fld id="{5A1BFC61-9FD4-46FF-A346-5AC310B32BA3}" type="slidenum">
              <a:rPr lang="en-US" smtClean="0"/>
              <a:t>2</a:t>
            </a:fld>
            <a:endParaRPr lang="en-US"/>
          </a:p>
        </p:txBody>
      </p:sp>
    </p:spTree>
    <p:extLst>
      <p:ext uri="{BB962C8B-B14F-4D97-AF65-F5344CB8AC3E}">
        <p14:creationId xmlns:p14="http://schemas.microsoft.com/office/powerpoint/2010/main" val="185816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89" indent="-191589" defTabSz="966612">
              <a:buFont typeface="Arial" panose="020B0604020202020204" pitchFamily="34" charset="0"/>
              <a:buChar char="•"/>
              <a:defRPr/>
            </a:pPr>
            <a:r>
              <a:rPr lang="en-US" sz="1400" dirty="0"/>
              <a:t>H2 MW as well as its density is 1/8 of NG MW and density. H2 is more buoyant and dispersed more when released, which is beneficial for gas leaks but requires caution in enclosed spaces to prevent accumulation. H2 moves faster and therefore it has higher sonic velocity, over 1,300 m/s at standard conditions, which is significantly higher than that of natural gas, which is around 400 m/s.</a:t>
            </a:r>
          </a:p>
          <a:p>
            <a:pPr defTabSz="966612">
              <a:defRPr/>
            </a:pPr>
            <a:endParaRPr lang="en-US" sz="1400" dirty="0"/>
          </a:p>
          <a:p>
            <a:pPr marL="191589" indent="-191589">
              <a:buFont typeface="Arial" panose="020B0604020202020204" pitchFamily="34" charset="0"/>
              <a:buChar char="•"/>
            </a:pPr>
            <a:r>
              <a:rPr lang="en-US" sz="1400" dirty="0"/>
              <a:t>The Joule-Thomson (JT) coefficient for H₂ is negative, resulting in unique behavior compared to other gases during the JT effect. </a:t>
            </a:r>
            <a:r>
              <a:rPr lang="en-US" sz="1400" dirty="0">
                <a:solidFill>
                  <a:srgbClr val="000000"/>
                </a:solidFill>
                <a:latin typeface="TimesNewRomanPSMT"/>
              </a:rPr>
              <a:t>The Joule-Thompson coefficient relates the temperature change of a gas to the decrease in pressure when it undergoes an isenthalpic expansion.</a:t>
            </a:r>
            <a:r>
              <a:rPr lang="en-US" sz="1400" dirty="0"/>
              <a:t> </a:t>
            </a:r>
          </a:p>
          <a:p>
            <a:endParaRPr lang="en-US" sz="1300" dirty="0"/>
          </a:p>
          <a:p>
            <a:pPr marL="0" indent="0" defTabSz="966612">
              <a:buFont typeface="Arial" panose="020B0604020202020204" pitchFamily="34" charset="0"/>
              <a:buNone/>
              <a:defRPr/>
            </a:pPr>
            <a:br>
              <a:rPr lang="en-US" sz="1100" dirty="0"/>
            </a:br>
            <a:endParaRPr lang="en-AU" sz="1300" dirty="0"/>
          </a:p>
          <a:p>
            <a:endParaRPr lang="en-US" dirty="0"/>
          </a:p>
        </p:txBody>
      </p:sp>
      <p:sp>
        <p:nvSpPr>
          <p:cNvPr id="4" name="Slide Number Placeholder 3"/>
          <p:cNvSpPr>
            <a:spLocks noGrp="1"/>
          </p:cNvSpPr>
          <p:nvPr>
            <p:ph type="sldNum" sz="quarter" idx="5"/>
          </p:nvPr>
        </p:nvSpPr>
        <p:spPr/>
        <p:txBody>
          <a:bodyPr/>
          <a:lstStyle/>
          <a:p>
            <a:fld id="{5A1BFC61-9FD4-46FF-A346-5AC310B32BA3}" type="slidenum">
              <a:rPr lang="en-US" smtClean="0"/>
              <a:t>3</a:t>
            </a:fld>
            <a:endParaRPr lang="en-US"/>
          </a:p>
        </p:txBody>
      </p:sp>
    </p:spTree>
    <p:extLst>
      <p:ext uri="{BB962C8B-B14F-4D97-AF65-F5344CB8AC3E}">
        <p14:creationId xmlns:p14="http://schemas.microsoft.com/office/powerpoint/2010/main" val="6484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CFABA-CAEB-7ECE-BF94-0D2CFB5B8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93483-455B-4065-B7A8-FD8BF769D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97DFB-7937-E400-5589-027F1BB57F71}"/>
              </a:ext>
            </a:extLst>
          </p:cNvPr>
          <p:cNvSpPr>
            <a:spLocks noGrp="1"/>
          </p:cNvSpPr>
          <p:nvPr>
            <p:ph type="body" idx="1"/>
          </p:nvPr>
        </p:nvSpPr>
        <p:spPr/>
        <p:txBody>
          <a:bodyPr/>
          <a:lstStyle/>
          <a:p>
            <a:pPr marL="191589" indent="-191589" defTabSz="966612">
              <a:buFont typeface="Arial" panose="020B0604020202020204" pitchFamily="34" charset="0"/>
              <a:buChar char="•"/>
              <a:defRPr/>
            </a:pPr>
            <a:r>
              <a:rPr lang="en-US" sz="1000" dirty="0"/>
              <a:t>Hydrogen’s HHV is one-third of natural gas, so transporting the same energy requires three times the volumetric flow rate.</a:t>
            </a:r>
          </a:p>
          <a:p>
            <a:pPr marL="191589" indent="-191589" defTabSz="966612">
              <a:buFont typeface="Arial" panose="020B0604020202020204" pitchFamily="34" charset="0"/>
              <a:buChar char="•"/>
              <a:defRPr/>
            </a:pPr>
            <a:r>
              <a:rPr lang="en-US" sz="1000" dirty="0"/>
              <a:t>Hydrogen’s WI is less than the NG.</a:t>
            </a:r>
          </a:p>
          <a:p>
            <a:endParaRPr lang="en-US" sz="1000" dirty="0"/>
          </a:p>
          <a:p>
            <a:endParaRPr lang="en-US" dirty="0"/>
          </a:p>
        </p:txBody>
      </p:sp>
      <p:sp>
        <p:nvSpPr>
          <p:cNvPr id="4" name="Slide Number Placeholder 3">
            <a:extLst>
              <a:ext uri="{FF2B5EF4-FFF2-40B4-BE49-F238E27FC236}">
                <a16:creationId xmlns:a16="http://schemas.microsoft.com/office/drawing/2014/main" id="{36AEE82C-75E7-AFAB-0C23-F934936A8BF8}"/>
              </a:ext>
            </a:extLst>
          </p:cNvPr>
          <p:cNvSpPr>
            <a:spLocks noGrp="1"/>
          </p:cNvSpPr>
          <p:nvPr>
            <p:ph type="sldNum" sz="quarter" idx="5"/>
          </p:nvPr>
        </p:nvSpPr>
        <p:spPr/>
        <p:txBody>
          <a:bodyPr/>
          <a:lstStyle/>
          <a:p>
            <a:fld id="{5A1BFC61-9FD4-46FF-A346-5AC310B32BA3}" type="slidenum">
              <a:rPr lang="en-US" smtClean="0"/>
              <a:t>4</a:t>
            </a:fld>
            <a:endParaRPr lang="en-US"/>
          </a:p>
        </p:txBody>
      </p:sp>
    </p:spTree>
    <p:extLst>
      <p:ext uri="{BB962C8B-B14F-4D97-AF65-F5344CB8AC3E}">
        <p14:creationId xmlns:p14="http://schemas.microsoft.com/office/powerpoint/2010/main" val="11544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18CE8-DB05-8C13-BB8F-6D64C465C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6637B-D74B-0AB4-F811-4ADC239B0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88E61-3844-646A-FA88-E4A981F06304}"/>
              </a:ext>
            </a:extLst>
          </p:cNvPr>
          <p:cNvSpPr>
            <a:spLocks noGrp="1"/>
          </p:cNvSpPr>
          <p:nvPr>
            <p:ph type="body" idx="1"/>
          </p:nvPr>
        </p:nvSpPr>
        <p:spPr/>
        <p:txBody>
          <a:bodyPr/>
          <a:lstStyle/>
          <a:p>
            <a:pPr marL="191589" indent="-191589" defTabSz="966612">
              <a:buFont typeface="Arial" panose="020B0604020202020204" pitchFamily="34" charset="0"/>
              <a:buChar char="•"/>
              <a:defRPr/>
            </a:pPr>
            <a:r>
              <a:rPr lang="en-US" sz="1000" dirty="0"/>
              <a:t>Hydrogen has slightly lower auto-ignition temperature. H2 and NG both fall in Temperature Class T1 as per AS/NZS 80079.20.1:2019.</a:t>
            </a:r>
          </a:p>
          <a:p>
            <a:endParaRPr lang="en-US" sz="1000" dirty="0"/>
          </a:p>
          <a:p>
            <a:pPr marL="191589" indent="-191589">
              <a:buFont typeface="Arial" panose="020B0604020202020204" pitchFamily="34" charset="0"/>
              <a:buChar char="•"/>
            </a:pPr>
            <a:r>
              <a:rPr lang="en-US" sz="1000" dirty="0"/>
              <a:t>Hydrogen (H2) is typically classified under equipment group IIC which is for more </a:t>
            </a:r>
            <a:r>
              <a:rPr lang="en-US" sz="1000" dirty="0" err="1"/>
              <a:t>hazradouse</a:t>
            </a:r>
            <a:r>
              <a:rPr lang="en-US" sz="1000" dirty="0"/>
              <a:t> gases with wider range of </a:t>
            </a:r>
            <a:r>
              <a:rPr lang="en-US" sz="1000" dirty="0" err="1"/>
              <a:t>flamibility</a:t>
            </a:r>
            <a:r>
              <a:rPr lang="en-US" sz="1000" dirty="0"/>
              <a:t> and lower ignition energy, while natural gas (NG) is generally classified under equipment group II A with more limited explosion risk.</a:t>
            </a:r>
          </a:p>
          <a:p>
            <a:endParaRPr lang="en-US" sz="1000" dirty="0"/>
          </a:p>
        </p:txBody>
      </p:sp>
      <p:sp>
        <p:nvSpPr>
          <p:cNvPr id="4" name="Slide Number Placeholder 3">
            <a:extLst>
              <a:ext uri="{FF2B5EF4-FFF2-40B4-BE49-F238E27FC236}">
                <a16:creationId xmlns:a16="http://schemas.microsoft.com/office/drawing/2014/main" id="{07BA1BA2-75F9-D128-AE2E-4A5E05256180}"/>
              </a:ext>
            </a:extLst>
          </p:cNvPr>
          <p:cNvSpPr>
            <a:spLocks noGrp="1"/>
          </p:cNvSpPr>
          <p:nvPr>
            <p:ph type="sldNum" sz="quarter" idx="5"/>
          </p:nvPr>
        </p:nvSpPr>
        <p:spPr/>
        <p:txBody>
          <a:bodyPr/>
          <a:lstStyle/>
          <a:p>
            <a:fld id="{5A1BFC61-9FD4-46FF-A346-5AC310B32BA3}" type="slidenum">
              <a:rPr lang="en-US" smtClean="0"/>
              <a:t>5</a:t>
            </a:fld>
            <a:endParaRPr lang="en-US"/>
          </a:p>
        </p:txBody>
      </p:sp>
    </p:spTree>
    <p:extLst>
      <p:ext uri="{BB962C8B-B14F-4D97-AF65-F5344CB8AC3E}">
        <p14:creationId xmlns:p14="http://schemas.microsoft.com/office/powerpoint/2010/main" val="350210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DEA8-F126-901D-5B5A-E98FC1645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E1BB9-C5CE-ABEA-626F-81EE3C31D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499FB-2390-27B3-47FC-ACA859E75E5D}"/>
              </a:ext>
            </a:extLst>
          </p:cNvPr>
          <p:cNvSpPr>
            <a:spLocks noGrp="1"/>
          </p:cNvSpPr>
          <p:nvPr>
            <p:ph type="body" idx="1"/>
          </p:nvPr>
        </p:nvSpPr>
        <p:spPr/>
        <p:txBody>
          <a:bodyPr/>
          <a:lstStyle/>
          <a:p>
            <a:pPr marL="191589" indent="-191589">
              <a:buFont typeface="Arial" panose="020B0604020202020204" pitchFamily="34" charset="0"/>
              <a:buChar char="•"/>
            </a:pPr>
            <a:r>
              <a:rPr lang="en-US" sz="1000" dirty="0"/>
              <a:t>To design hydrogen gas pipelines, we need a detailed and accurate understanding of the gas's thermodynamic properties. It means that we need an accurate EOS.</a:t>
            </a:r>
          </a:p>
          <a:p>
            <a:br>
              <a:rPr lang="en-US" sz="1400" dirty="0"/>
            </a:br>
            <a:br>
              <a:rPr lang="en-US" sz="2100" dirty="0"/>
            </a:br>
            <a:br>
              <a:rPr lang="en-US" sz="1500" dirty="0"/>
            </a:br>
            <a:endParaRPr lang="en-AU" sz="1100" dirty="0"/>
          </a:p>
          <a:p>
            <a:endParaRPr lang="en-US" dirty="0"/>
          </a:p>
        </p:txBody>
      </p:sp>
      <p:sp>
        <p:nvSpPr>
          <p:cNvPr id="4" name="Slide Number Placeholder 3">
            <a:extLst>
              <a:ext uri="{FF2B5EF4-FFF2-40B4-BE49-F238E27FC236}">
                <a16:creationId xmlns:a16="http://schemas.microsoft.com/office/drawing/2014/main" id="{5700D8C0-6C0E-494F-5C6D-CB6DAEFB22DA}"/>
              </a:ext>
            </a:extLst>
          </p:cNvPr>
          <p:cNvSpPr>
            <a:spLocks noGrp="1"/>
          </p:cNvSpPr>
          <p:nvPr>
            <p:ph type="sldNum" sz="quarter" idx="5"/>
          </p:nvPr>
        </p:nvSpPr>
        <p:spPr/>
        <p:txBody>
          <a:bodyPr/>
          <a:lstStyle/>
          <a:p>
            <a:fld id="{5A1BFC61-9FD4-46FF-A346-5AC310B32BA3}" type="slidenum">
              <a:rPr lang="en-US" smtClean="0"/>
              <a:t>6</a:t>
            </a:fld>
            <a:endParaRPr lang="en-US"/>
          </a:p>
        </p:txBody>
      </p:sp>
    </p:spTree>
    <p:extLst>
      <p:ext uri="{BB962C8B-B14F-4D97-AF65-F5344CB8AC3E}">
        <p14:creationId xmlns:p14="http://schemas.microsoft.com/office/powerpoint/2010/main" val="353064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B7B7-7ABF-4B3A-AFC4-19AEFAF52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4F8D3-D5F8-2D80-636D-E9A7A03EA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5ED36-D29D-FF67-CDAD-ADB23C100085}"/>
              </a:ext>
            </a:extLst>
          </p:cNvPr>
          <p:cNvSpPr>
            <a:spLocks noGrp="1"/>
          </p:cNvSpPr>
          <p:nvPr>
            <p:ph type="body" idx="1"/>
          </p:nvPr>
        </p:nvSpPr>
        <p:spPr/>
        <p:txBody>
          <a:bodyPr/>
          <a:lstStyle/>
          <a:p>
            <a:pPr defTabSz="966612">
              <a:defRPr/>
            </a:pPr>
            <a:r>
              <a:rPr lang="en-US" sz="1000" dirty="0"/>
              <a:t>Therefore, the materials used with hydrogen need to be checked and possibly treated to handle higher absorption levels, making sure they stay strong and work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endParaRPr lang="en-US" dirty="0"/>
          </a:p>
        </p:txBody>
      </p:sp>
      <p:sp>
        <p:nvSpPr>
          <p:cNvPr id="4" name="Slide Number Placeholder 3">
            <a:extLst>
              <a:ext uri="{FF2B5EF4-FFF2-40B4-BE49-F238E27FC236}">
                <a16:creationId xmlns:a16="http://schemas.microsoft.com/office/drawing/2014/main" id="{CA378956-8C2B-BC8B-1DB5-C6201C709DD7}"/>
              </a:ext>
            </a:extLst>
          </p:cNvPr>
          <p:cNvSpPr>
            <a:spLocks noGrp="1"/>
          </p:cNvSpPr>
          <p:nvPr>
            <p:ph type="sldNum" sz="quarter" idx="5"/>
          </p:nvPr>
        </p:nvSpPr>
        <p:spPr/>
        <p:txBody>
          <a:bodyPr/>
          <a:lstStyle/>
          <a:p>
            <a:fld id="{5A1BFC61-9FD4-46FF-A346-5AC310B32BA3}" type="slidenum">
              <a:rPr lang="en-US" smtClean="0"/>
              <a:t>7</a:t>
            </a:fld>
            <a:endParaRPr lang="en-US"/>
          </a:p>
        </p:txBody>
      </p:sp>
    </p:spTree>
    <p:extLst>
      <p:ext uri="{BB962C8B-B14F-4D97-AF65-F5344CB8AC3E}">
        <p14:creationId xmlns:p14="http://schemas.microsoft.com/office/powerpoint/2010/main" val="209722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0FC83-534D-6F1B-278F-B007E04AC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1C8E1-322B-C15B-D590-63D7316E1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3BCAF-6D23-11A7-B2FB-250AD2E1384F}"/>
              </a:ext>
            </a:extLst>
          </p:cNvPr>
          <p:cNvSpPr>
            <a:spLocks noGrp="1"/>
          </p:cNvSpPr>
          <p:nvPr>
            <p:ph type="body" idx="1"/>
          </p:nvPr>
        </p:nvSpPr>
        <p:spPr/>
        <p:txBody>
          <a:bodyPr/>
          <a:lstStyle/>
          <a:p>
            <a:pPr defTabSz="966612">
              <a:defRPr/>
            </a:pPr>
            <a:r>
              <a:rPr lang="en-US" sz="1000" dirty="0"/>
              <a:t>Radiation - </a:t>
            </a:r>
            <a:r>
              <a:rPr lang="en-US" sz="1200" baseline="0" dirty="0"/>
              <a:t>radiation contour length for H2 pipeline is less than NG</a:t>
            </a:r>
            <a:endParaRPr lang="en-US" dirty="0"/>
          </a:p>
        </p:txBody>
      </p:sp>
      <p:sp>
        <p:nvSpPr>
          <p:cNvPr id="4" name="Slide Number Placeholder 3">
            <a:extLst>
              <a:ext uri="{FF2B5EF4-FFF2-40B4-BE49-F238E27FC236}">
                <a16:creationId xmlns:a16="http://schemas.microsoft.com/office/drawing/2014/main" id="{C2E06F8F-B339-99ED-DB14-E298E807CA7A}"/>
              </a:ext>
            </a:extLst>
          </p:cNvPr>
          <p:cNvSpPr>
            <a:spLocks noGrp="1"/>
          </p:cNvSpPr>
          <p:nvPr>
            <p:ph type="sldNum" sz="quarter" idx="5"/>
          </p:nvPr>
        </p:nvSpPr>
        <p:spPr/>
        <p:txBody>
          <a:bodyPr/>
          <a:lstStyle/>
          <a:p>
            <a:fld id="{5A1BFC61-9FD4-46FF-A346-5AC310B32BA3}" type="slidenum">
              <a:rPr lang="en-US" smtClean="0"/>
              <a:t>8</a:t>
            </a:fld>
            <a:endParaRPr lang="en-US"/>
          </a:p>
        </p:txBody>
      </p:sp>
    </p:spTree>
    <p:extLst>
      <p:ext uri="{BB962C8B-B14F-4D97-AF65-F5344CB8AC3E}">
        <p14:creationId xmlns:p14="http://schemas.microsoft.com/office/powerpoint/2010/main" val="245307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30BB-B2E3-3BA4-9163-9265474C7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FDC47-DC94-8D3E-B792-16AF4BAB0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642DC-326C-C550-9127-8F858CD0B6A3}"/>
              </a:ext>
            </a:extLst>
          </p:cNvPr>
          <p:cNvSpPr>
            <a:spLocks noGrp="1"/>
          </p:cNvSpPr>
          <p:nvPr>
            <p:ph type="body" idx="1"/>
          </p:nvPr>
        </p:nvSpPr>
        <p:spPr/>
        <p:txBody>
          <a:bodyPr/>
          <a:lstStyle/>
          <a:p>
            <a:r>
              <a:rPr lang="en-US" sz="1400" dirty="0"/>
              <a:t>To designing a pipeline, we need to have the following information as input data. </a:t>
            </a:r>
          </a:p>
          <a:p>
            <a:endParaRPr lang="en-US" sz="1400" dirty="0"/>
          </a:p>
          <a:p>
            <a:r>
              <a:rPr lang="en-US" sz="1400" dirty="0"/>
              <a:t>These parameters define the pipeline system’s design, including its diameter, maximum pressure limit, and possibly compressor stations if needed</a:t>
            </a:r>
          </a:p>
        </p:txBody>
      </p:sp>
      <p:sp>
        <p:nvSpPr>
          <p:cNvPr id="4" name="Slide Number Placeholder 3">
            <a:extLst>
              <a:ext uri="{FF2B5EF4-FFF2-40B4-BE49-F238E27FC236}">
                <a16:creationId xmlns:a16="http://schemas.microsoft.com/office/drawing/2014/main" id="{A7EFB478-5F13-6117-20D3-7E981E622EEC}"/>
              </a:ext>
            </a:extLst>
          </p:cNvPr>
          <p:cNvSpPr>
            <a:spLocks noGrp="1"/>
          </p:cNvSpPr>
          <p:nvPr>
            <p:ph type="sldNum" sz="quarter" idx="5"/>
          </p:nvPr>
        </p:nvSpPr>
        <p:spPr/>
        <p:txBody>
          <a:bodyPr/>
          <a:lstStyle/>
          <a:p>
            <a:fld id="{5A1BFC61-9FD4-46FF-A346-5AC310B32BA3}" type="slidenum">
              <a:rPr lang="en-US" smtClean="0"/>
              <a:t>9</a:t>
            </a:fld>
            <a:endParaRPr lang="en-US"/>
          </a:p>
        </p:txBody>
      </p:sp>
    </p:spTree>
    <p:extLst>
      <p:ext uri="{BB962C8B-B14F-4D97-AF65-F5344CB8AC3E}">
        <p14:creationId xmlns:p14="http://schemas.microsoft.com/office/powerpoint/2010/main" val="316456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169BFA-DD34-4A49-9B5A-1F29BCBB3973}"/>
              </a:ext>
            </a:extLst>
          </p:cNvPr>
          <p:cNvSpPr>
            <a:spLocks noGrp="1"/>
          </p:cNvSpPr>
          <p:nvPr>
            <p:ph type="ctrTitle"/>
          </p:nvPr>
        </p:nvSpPr>
        <p:spPr>
          <a:xfrm>
            <a:off x="428293" y="1309623"/>
            <a:ext cx="6802128" cy="2387600"/>
          </a:xfrm>
        </p:spPr>
        <p:txBody>
          <a:bodyPr anchor="b">
            <a:normAutofit/>
          </a:bodyPr>
          <a:lstStyle>
            <a:lvl1pPr algn="l">
              <a:defRPr sz="5500">
                <a:latin typeface="Arial" panose="020B0604020202020204" pitchFamily="34"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F514F855-A2C1-B647-8DDF-5EA3D63BE822}"/>
              </a:ext>
            </a:extLst>
          </p:cNvPr>
          <p:cNvSpPr>
            <a:spLocks noGrp="1"/>
          </p:cNvSpPr>
          <p:nvPr>
            <p:ph type="subTitle" idx="1"/>
          </p:nvPr>
        </p:nvSpPr>
        <p:spPr>
          <a:xfrm>
            <a:off x="428293" y="3997431"/>
            <a:ext cx="6858000" cy="5710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1DB709E4-0A84-1247-8677-08181CB8F6CB}"/>
              </a:ext>
            </a:extLst>
          </p:cNvPr>
          <p:cNvPicPr>
            <a:picLocks noChangeAspect="1"/>
          </p:cNvPicPr>
          <p:nvPr userDrawn="1"/>
        </p:nvPicPr>
        <p:blipFill>
          <a:blip r:embed="rId2"/>
          <a:srcRect/>
          <a:stretch/>
        </p:blipFill>
        <p:spPr>
          <a:xfrm>
            <a:off x="370237" y="199629"/>
            <a:ext cx="1175815" cy="852311"/>
          </a:xfrm>
          <a:prstGeom prst="rect">
            <a:avLst/>
          </a:prstGeom>
        </p:spPr>
      </p:pic>
      <p:pic>
        <p:nvPicPr>
          <p:cNvPr id="7" name="Picture 6">
            <a:extLst>
              <a:ext uri="{FF2B5EF4-FFF2-40B4-BE49-F238E27FC236}">
                <a16:creationId xmlns:a16="http://schemas.microsoft.com/office/drawing/2014/main" id="{C6F10742-AE0D-2D4B-BEEB-613B1D407446}"/>
              </a:ext>
            </a:extLst>
          </p:cNvPr>
          <p:cNvPicPr>
            <a:picLocks noChangeAspect="1"/>
          </p:cNvPicPr>
          <p:nvPr userDrawn="1"/>
        </p:nvPicPr>
        <p:blipFill>
          <a:blip r:embed="rId3">
            <a:alphaModFix/>
          </a:blip>
          <a:stretch>
            <a:fillRect/>
          </a:stretch>
        </p:blipFill>
        <p:spPr>
          <a:xfrm>
            <a:off x="7627257" y="0"/>
            <a:ext cx="1516743" cy="1544831"/>
          </a:xfrm>
          <a:prstGeom prst="rect">
            <a:avLst/>
          </a:prstGeom>
        </p:spPr>
      </p:pic>
    </p:spTree>
    <p:extLst>
      <p:ext uri="{BB962C8B-B14F-4D97-AF65-F5344CB8AC3E}">
        <p14:creationId xmlns:p14="http://schemas.microsoft.com/office/powerpoint/2010/main" val="242078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405363-B2B7-4D46-B117-A4100EC5FACB}"/>
              </a:ext>
            </a:extLst>
          </p:cNvPr>
          <p:cNvPicPr>
            <a:picLocks noChangeAspect="1"/>
          </p:cNvPicPr>
          <p:nvPr userDrawn="1"/>
        </p:nvPicPr>
        <p:blipFill rotWithShape="1">
          <a:blip r:embed="rId2">
            <a:alphaModFix/>
          </a:blip>
          <a:srcRect l="59" t="22488" r="40499" b="31285"/>
          <a:stretch/>
        </p:blipFill>
        <p:spPr>
          <a:xfrm>
            <a:off x="0" y="-170205"/>
            <a:ext cx="9144000" cy="4742205"/>
          </a:xfrm>
          <a:prstGeom prst="rect">
            <a:avLst/>
          </a:prstGeom>
        </p:spPr>
      </p:pic>
      <p:sp>
        <p:nvSpPr>
          <p:cNvPr id="7" name="Title 1">
            <a:extLst>
              <a:ext uri="{FF2B5EF4-FFF2-40B4-BE49-F238E27FC236}">
                <a16:creationId xmlns:a16="http://schemas.microsoft.com/office/drawing/2014/main" id="{497E1861-A619-364D-B5F1-ADE59A22DFF5}"/>
              </a:ext>
            </a:extLst>
          </p:cNvPr>
          <p:cNvSpPr>
            <a:spLocks noGrp="1"/>
          </p:cNvSpPr>
          <p:nvPr>
            <p:ph type="ctrTitle" hasCustomPrompt="1"/>
          </p:nvPr>
        </p:nvSpPr>
        <p:spPr>
          <a:xfrm>
            <a:off x="473774" y="2200897"/>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8" name="Subtitle 2">
            <a:extLst>
              <a:ext uri="{FF2B5EF4-FFF2-40B4-BE49-F238E27FC236}">
                <a16:creationId xmlns:a16="http://schemas.microsoft.com/office/drawing/2014/main" id="{40BEBEA8-8E73-1D49-B3D8-75B60D549F2E}"/>
              </a:ext>
            </a:extLst>
          </p:cNvPr>
          <p:cNvSpPr>
            <a:spLocks noGrp="1"/>
          </p:cNvSpPr>
          <p:nvPr>
            <p:ph type="subTitle" idx="1"/>
          </p:nvPr>
        </p:nvSpPr>
        <p:spPr>
          <a:xfrm>
            <a:off x="473774" y="4053774"/>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87C7DCEF-C72D-AE4B-864D-5BEF82FB1F2E}"/>
              </a:ext>
            </a:extLst>
          </p:cNvPr>
          <p:cNvPicPr>
            <a:picLocks noChangeAspect="1"/>
          </p:cNvPicPr>
          <p:nvPr userDrawn="1"/>
        </p:nvPicPr>
        <p:blipFill>
          <a:blip r:embed="rId3"/>
          <a:srcRect/>
          <a:stretch/>
        </p:blipFill>
        <p:spPr>
          <a:xfrm>
            <a:off x="370237" y="199629"/>
            <a:ext cx="1175815" cy="852311"/>
          </a:xfrm>
          <a:prstGeom prst="rect">
            <a:avLst/>
          </a:prstGeom>
        </p:spPr>
      </p:pic>
    </p:spTree>
    <p:extLst>
      <p:ext uri="{BB962C8B-B14F-4D97-AF65-F5344CB8AC3E}">
        <p14:creationId xmlns:p14="http://schemas.microsoft.com/office/powerpoint/2010/main" val="288976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FA0A1BF-C49F-2045-AD1A-B455F14FC178}"/>
              </a:ext>
            </a:extLst>
          </p:cNvPr>
          <p:cNvSpPr/>
          <p:nvPr userDrawn="1"/>
        </p:nvSpPr>
        <p:spPr>
          <a:xfrm>
            <a:off x="0" y="1114236"/>
            <a:ext cx="9144000" cy="3557489"/>
          </a:xfrm>
          <a:prstGeom prst="rect">
            <a:avLst/>
          </a:prstGeom>
          <a:solidFill>
            <a:srgbClr val="1A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195B62BE-6E8B-AE41-A1C1-AA90F3051087}"/>
              </a:ext>
            </a:extLst>
          </p:cNvPr>
          <p:cNvSpPr>
            <a:spLocks noGrp="1"/>
          </p:cNvSpPr>
          <p:nvPr>
            <p:ph type="ctrTitle" hasCustomPrompt="1"/>
          </p:nvPr>
        </p:nvSpPr>
        <p:spPr>
          <a:xfrm>
            <a:off x="486350" y="1863960"/>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12" name="Subtitle 2">
            <a:extLst>
              <a:ext uri="{FF2B5EF4-FFF2-40B4-BE49-F238E27FC236}">
                <a16:creationId xmlns:a16="http://schemas.microsoft.com/office/drawing/2014/main" id="{B6036A1D-6F6F-D54D-A1F6-764990FFCFB0}"/>
              </a:ext>
            </a:extLst>
          </p:cNvPr>
          <p:cNvSpPr>
            <a:spLocks noGrp="1"/>
          </p:cNvSpPr>
          <p:nvPr>
            <p:ph type="subTitle" idx="10"/>
          </p:nvPr>
        </p:nvSpPr>
        <p:spPr>
          <a:xfrm>
            <a:off x="486350" y="3879818"/>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37FCB9F1-D1D4-0646-9C6E-6818F794CBCB}"/>
              </a:ext>
            </a:extLst>
          </p:cNvPr>
          <p:cNvPicPr>
            <a:picLocks noChangeAspect="1"/>
          </p:cNvPicPr>
          <p:nvPr userDrawn="1"/>
        </p:nvPicPr>
        <p:blipFill>
          <a:blip r:embed="rId2"/>
          <a:srcRect/>
          <a:stretch/>
        </p:blipFill>
        <p:spPr>
          <a:xfrm>
            <a:off x="370237" y="199629"/>
            <a:ext cx="1175815" cy="852311"/>
          </a:xfrm>
          <a:prstGeom prst="rect">
            <a:avLst/>
          </a:prstGeom>
        </p:spPr>
      </p:pic>
    </p:spTree>
    <p:extLst>
      <p:ext uri="{BB962C8B-B14F-4D97-AF65-F5344CB8AC3E}">
        <p14:creationId xmlns:p14="http://schemas.microsoft.com/office/powerpoint/2010/main" val="224690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075A6C-654B-B343-ACD1-D7000A5E2BED}"/>
              </a:ext>
            </a:extLst>
          </p:cNvPr>
          <p:cNvSpPr/>
          <p:nvPr userDrawn="1"/>
        </p:nvSpPr>
        <p:spPr>
          <a:xfrm>
            <a:off x="0" y="1132403"/>
            <a:ext cx="9144000" cy="3539322"/>
          </a:xfrm>
          <a:prstGeom prst="rect">
            <a:avLst/>
          </a:prstGeom>
          <a:solidFill>
            <a:srgbClr val="8EC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3459DA2D-1074-0844-A50A-DC05D7D4B285}"/>
              </a:ext>
            </a:extLst>
          </p:cNvPr>
          <p:cNvSpPr>
            <a:spLocks noGrp="1"/>
          </p:cNvSpPr>
          <p:nvPr>
            <p:ph type="ctrTitle" hasCustomPrompt="1"/>
          </p:nvPr>
        </p:nvSpPr>
        <p:spPr>
          <a:xfrm>
            <a:off x="486350" y="1863960"/>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8" name="Subtitle 2">
            <a:extLst>
              <a:ext uri="{FF2B5EF4-FFF2-40B4-BE49-F238E27FC236}">
                <a16:creationId xmlns:a16="http://schemas.microsoft.com/office/drawing/2014/main" id="{11E25D63-D7AD-3743-BA74-38E5B969F4E7}"/>
              </a:ext>
            </a:extLst>
          </p:cNvPr>
          <p:cNvSpPr>
            <a:spLocks noGrp="1"/>
          </p:cNvSpPr>
          <p:nvPr>
            <p:ph type="subTitle" idx="1"/>
          </p:nvPr>
        </p:nvSpPr>
        <p:spPr>
          <a:xfrm>
            <a:off x="486350" y="3879818"/>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0DE7DC3-EC0D-564F-BC19-9D5A78C0C4E0}"/>
              </a:ext>
            </a:extLst>
          </p:cNvPr>
          <p:cNvPicPr>
            <a:picLocks noChangeAspect="1"/>
          </p:cNvPicPr>
          <p:nvPr userDrawn="1"/>
        </p:nvPicPr>
        <p:blipFill>
          <a:blip r:embed="rId2"/>
          <a:srcRect/>
          <a:stretch/>
        </p:blipFill>
        <p:spPr>
          <a:xfrm>
            <a:off x="370237" y="199629"/>
            <a:ext cx="1175815" cy="852311"/>
          </a:xfrm>
          <a:prstGeom prst="rect">
            <a:avLst/>
          </a:prstGeom>
        </p:spPr>
      </p:pic>
    </p:spTree>
    <p:extLst>
      <p:ext uri="{BB962C8B-B14F-4D97-AF65-F5344CB8AC3E}">
        <p14:creationId xmlns:p14="http://schemas.microsoft.com/office/powerpoint/2010/main" val="118045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ADA47E5-001A-1C4D-8407-B6C02400AA88}"/>
              </a:ext>
            </a:extLst>
          </p:cNvPr>
          <p:cNvSpPr/>
          <p:nvPr userDrawn="1"/>
        </p:nvSpPr>
        <p:spPr>
          <a:xfrm>
            <a:off x="0" y="1102125"/>
            <a:ext cx="9144000" cy="3569600"/>
          </a:xfrm>
          <a:prstGeom prst="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8DEE2A44-4415-EA4A-A941-26AE82E7205C}"/>
              </a:ext>
            </a:extLst>
          </p:cNvPr>
          <p:cNvSpPr>
            <a:spLocks noGrp="1"/>
          </p:cNvSpPr>
          <p:nvPr>
            <p:ph type="ctrTitle" hasCustomPrompt="1"/>
          </p:nvPr>
        </p:nvSpPr>
        <p:spPr>
          <a:xfrm>
            <a:off x="486350" y="1863960"/>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7" name="Subtitle 2">
            <a:extLst>
              <a:ext uri="{FF2B5EF4-FFF2-40B4-BE49-F238E27FC236}">
                <a16:creationId xmlns:a16="http://schemas.microsoft.com/office/drawing/2014/main" id="{C17D809B-A818-AA4B-B846-4E7C0098AD6B}"/>
              </a:ext>
            </a:extLst>
          </p:cNvPr>
          <p:cNvSpPr>
            <a:spLocks noGrp="1"/>
          </p:cNvSpPr>
          <p:nvPr>
            <p:ph type="subTitle" idx="1"/>
          </p:nvPr>
        </p:nvSpPr>
        <p:spPr>
          <a:xfrm>
            <a:off x="486350" y="3879818"/>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AC317676-FE2C-2542-8772-F0744CB42580}"/>
              </a:ext>
            </a:extLst>
          </p:cNvPr>
          <p:cNvPicPr>
            <a:picLocks noChangeAspect="1"/>
          </p:cNvPicPr>
          <p:nvPr userDrawn="1"/>
        </p:nvPicPr>
        <p:blipFill>
          <a:blip r:embed="rId2"/>
          <a:srcRect/>
          <a:stretch/>
        </p:blipFill>
        <p:spPr>
          <a:xfrm>
            <a:off x="370237" y="199629"/>
            <a:ext cx="1175815" cy="852311"/>
          </a:xfrm>
          <a:prstGeom prst="rect">
            <a:avLst/>
          </a:prstGeom>
        </p:spPr>
      </p:pic>
    </p:spTree>
    <p:extLst>
      <p:ext uri="{BB962C8B-B14F-4D97-AF65-F5344CB8AC3E}">
        <p14:creationId xmlns:p14="http://schemas.microsoft.com/office/powerpoint/2010/main" val="288203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93" y="448764"/>
            <a:ext cx="6224907" cy="497801"/>
          </a:xfrm>
        </p:spPr>
        <p:txBody>
          <a:bodyPr anchor="t">
            <a:normAutofit/>
          </a:bodyPr>
          <a:lstStyle>
            <a:lvl1pPr>
              <a:defRPr sz="3500">
                <a:latin typeface="Arial" panose="020B0604020202020204" pitchFamily="34" charset="0"/>
                <a:cs typeface="Arial" panose="020B0604020202020204" pitchFamily="34" charset="0"/>
              </a:defRPr>
            </a:lvl1pPr>
          </a:lstStyle>
          <a:p>
            <a:r>
              <a:rPr lang="en-US" dirty="0"/>
              <a:t>Click to edit slide title</a:t>
            </a:r>
          </a:p>
        </p:txBody>
      </p:sp>
      <p:sp>
        <p:nvSpPr>
          <p:cNvPr id="3" name="Text Placeholder 2"/>
          <p:cNvSpPr>
            <a:spLocks noGrp="1"/>
          </p:cNvSpPr>
          <p:nvPr>
            <p:ph type="body" idx="1" hasCustomPrompt="1"/>
          </p:nvPr>
        </p:nvSpPr>
        <p:spPr>
          <a:xfrm>
            <a:off x="623888" y="1021089"/>
            <a:ext cx="5667822" cy="497801"/>
          </a:xfrm>
        </p:spPr>
        <p:txBody>
          <a:bodyPr>
            <a:normAutofit/>
          </a:bodyPr>
          <a:lstStyle>
            <a:lvl1pPr marL="0" indent="0">
              <a:buNone/>
              <a:defRPr sz="1800">
                <a:solidFill>
                  <a:srgbClr val="1A448C"/>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slide sub title (if any)</a:t>
            </a:r>
          </a:p>
        </p:txBody>
      </p:sp>
      <p:pic>
        <p:nvPicPr>
          <p:cNvPr id="12" name="Picture 11">
            <a:extLst>
              <a:ext uri="{FF2B5EF4-FFF2-40B4-BE49-F238E27FC236}">
                <a16:creationId xmlns:a16="http://schemas.microsoft.com/office/drawing/2014/main" id="{9E33E2B3-52EB-0E41-9333-FC28914F8A89}"/>
              </a:ext>
            </a:extLst>
          </p:cNvPr>
          <p:cNvPicPr>
            <a:picLocks noChangeAspect="1"/>
          </p:cNvPicPr>
          <p:nvPr userDrawn="1"/>
        </p:nvPicPr>
        <p:blipFill>
          <a:blip r:embed="rId2"/>
          <a:srcRect/>
          <a:stretch/>
        </p:blipFill>
        <p:spPr>
          <a:xfrm>
            <a:off x="7970761" y="4330854"/>
            <a:ext cx="972149" cy="704680"/>
          </a:xfrm>
          <a:prstGeom prst="rect">
            <a:avLst/>
          </a:prstGeom>
        </p:spPr>
      </p:pic>
      <p:cxnSp>
        <p:nvCxnSpPr>
          <p:cNvPr id="13" name="Straight Connector 12">
            <a:extLst>
              <a:ext uri="{FF2B5EF4-FFF2-40B4-BE49-F238E27FC236}">
                <a16:creationId xmlns:a16="http://schemas.microsoft.com/office/drawing/2014/main" id="{16E4959D-6655-4947-8861-58B3AAB04DA7}"/>
              </a:ext>
            </a:extLst>
          </p:cNvPr>
          <p:cNvCxnSpPr>
            <a:cxnSpLocks/>
          </p:cNvCxnSpPr>
          <p:nvPr userDrawn="1"/>
        </p:nvCxnSpPr>
        <p:spPr>
          <a:xfrm>
            <a:off x="581340" y="4697299"/>
            <a:ext cx="7360842" cy="0"/>
          </a:xfrm>
          <a:prstGeom prst="line">
            <a:avLst/>
          </a:prstGeom>
          <a:ln w="9525">
            <a:solidFill>
              <a:srgbClr val="57585A"/>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45992EB-FC4F-8547-A90D-F55AF8C56F53}"/>
              </a:ext>
            </a:extLst>
          </p:cNvPr>
          <p:cNvSpPr>
            <a:spLocks noGrp="1"/>
          </p:cNvSpPr>
          <p:nvPr>
            <p:ph type="body" sz="quarter" idx="10"/>
          </p:nvPr>
        </p:nvSpPr>
        <p:spPr>
          <a:xfrm>
            <a:off x="623888" y="2293711"/>
            <a:ext cx="5667375" cy="1916113"/>
          </a:xfrm>
        </p:spPr>
        <p:txBody>
          <a:bodyPr>
            <a:normAutofit/>
          </a:bodyPr>
          <a:lstStyle>
            <a:lvl1pPr>
              <a:defRPr sz="1400">
                <a:solidFill>
                  <a:srgbClr val="1A448C"/>
                </a:solidFill>
                <a:latin typeface="Arial" panose="020B0604020202020204" pitchFamily="34" charset="0"/>
                <a:cs typeface="Arial" panose="020B0604020202020204" pitchFamily="34" charset="0"/>
              </a:defRPr>
            </a:lvl1pPr>
            <a:lvl2pPr>
              <a:defRPr sz="1400">
                <a:solidFill>
                  <a:srgbClr val="1A448C"/>
                </a:solidFill>
                <a:latin typeface="Arial" panose="020B0604020202020204" pitchFamily="34" charset="0"/>
                <a:cs typeface="Arial" panose="020B0604020202020204" pitchFamily="34" charset="0"/>
              </a:defRPr>
            </a:lvl2pPr>
            <a:lvl3pPr>
              <a:defRPr sz="1400">
                <a:solidFill>
                  <a:srgbClr val="1A448C"/>
                </a:solidFill>
                <a:latin typeface="Arial" panose="020B0604020202020204" pitchFamily="34" charset="0"/>
                <a:cs typeface="Arial" panose="020B0604020202020204" pitchFamily="34" charset="0"/>
              </a:defRPr>
            </a:lvl3pPr>
            <a:lvl4pPr>
              <a:defRPr sz="1400">
                <a:solidFill>
                  <a:srgbClr val="1A448C"/>
                </a:solidFill>
                <a:latin typeface="Arial" panose="020B0604020202020204" pitchFamily="34" charset="0"/>
                <a:cs typeface="Arial" panose="020B0604020202020204" pitchFamily="34" charset="0"/>
              </a:defRPr>
            </a:lvl4pPr>
            <a:lvl5pPr>
              <a:defRPr sz="1400">
                <a:solidFill>
                  <a:srgbClr val="1A448C"/>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F871601B-0654-C742-BCD2-7B3C13CF15A2}"/>
              </a:ext>
            </a:extLst>
          </p:cNvPr>
          <p:cNvPicPr>
            <a:picLocks noChangeAspect="1"/>
          </p:cNvPicPr>
          <p:nvPr userDrawn="1"/>
        </p:nvPicPr>
        <p:blipFill>
          <a:blip r:embed="rId3">
            <a:alphaModFix/>
          </a:blip>
          <a:stretch>
            <a:fillRect/>
          </a:stretch>
        </p:blipFill>
        <p:spPr>
          <a:xfrm>
            <a:off x="7627257" y="0"/>
            <a:ext cx="1516743" cy="1544831"/>
          </a:xfrm>
          <a:prstGeom prst="rect">
            <a:avLst/>
          </a:prstGeom>
        </p:spPr>
      </p:pic>
    </p:spTree>
    <p:extLst>
      <p:ext uri="{BB962C8B-B14F-4D97-AF65-F5344CB8AC3E}">
        <p14:creationId xmlns:p14="http://schemas.microsoft.com/office/powerpoint/2010/main" val="109311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15EE57-1CEB-8D4C-B086-829C1940EE0E}"/>
              </a:ext>
            </a:extLst>
          </p:cNvPr>
          <p:cNvSpPr/>
          <p:nvPr userDrawn="1"/>
        </p:nvSpPr>
        <p:spPr>
          <a:xfrm>
            <a:off x="0" y="1182935"/>
            <a:ext cx="9144000" cy="3129784"/>
          </a:xfrm>
          <a:prstGeom prst="rect">
            <a:avLst/>
          </a:prstGeom>
          <a:solidFill>
            <a:srgbClr val="1A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A6FD8190-D209-FD4A-A39D-EBBCF287DDD4}"/>
              </a:ext>
            </a:extLst>
          </p:cNvPr>
          <p:cNvSpPr/>
          <p:nvPr userDrawn="1"/>
        </p:nvSpPr>
        <p:spPr>
          <a:xfrm>
            <a:off x="2971637" y="328860"/>
            <a:ext cx="4324224" cy="769441"/>
          </a:xfrm>
          <a:prstGeom prst="rect">
            <a:avLst/>
          </a:prstGeom>
        </p:spPr>
        <p:txBody>
          <a:bodyPr wrap="square">
            <a:spAutoFit/>
          </a:bodyPr>
          <a:lstStyle/>
          <a:p>
            <a:pPr algn="ctr"/>
            <a:r>
              <a:rPr lang="en-AU" sz="2200" b="1" i="0" dirty="0">
                <a:solidFill>
                  <a:srgbClr val="1A448C"/>
                </a:solidFill>
                <a:latin typeface="Arial" panose="020B0604020202020204" pitchFamily="34" charset="0"/>
                <a:ea typeface="Calibri" panose="020F0502020204030204" pitchFamily="34" charset="0"/>
                <a:cs typeface="Arial" panose="020B0604020202020204" pitchFamily="34" charset="0"/>
              </a:rPr>
              <a:t>Enabling the decarbonisation of Australia’s energy networks</a:t>
            </a:r>
            <a:endParaRPr lang="en-AU" sz="2200" b="1" i="0" dirty="0">
              <a:solidFill>
                <a:srgbClr val="1A448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24E6C6B-803A-E045-90F8-57997288F19F}"/>
              </a:ext>
            </a:extLst>
          </p:cNvPr>
          <p:cNvPicPr>
            <a:picLocks noChangeAspect="1"/>
          </p:cNvPicPr>
          <p:nvPr userDrawn="1"/>
        </p:nvPicPr>
        <p:blipFill>
          <a:blip r:embed="rId2"/>
          <a:srcRect/>
          <a:stretch/>
        </p:blipFill>
        <p:spPr>
          <a:xfrm>
            <a:off x="1714525" y="244226"/>
            <a:ext cx="1148255" cy="832333"/>
          </a:xfrm>
          <a:prstGeom prst="rect">
            <a:avLst/>
          </a:prstGeom>
        </p:spPr>
      </p:pic>
      <p:sp>
        <p:nvSpPr>
          <p:cNvPr id="8" name="TextBox 7">
            <a:extLst>
              <a:ext uri="{FF2B5EF4-FFF2-40B4-BE49-F238E27FC236}">
                <a16:creationId xmlns:a16="http://schemas.microsoft.com/office/drawing/2014/main" id="{E7ABCAF8-46DF-4577-8766-98C28857C224}"/>
              </a:ext>
            </a:extLst>
          </p:cNvPr>
          <p:cNvSpPr txBox="1"/>
          <p:nvPr userDrawn="1"/>
        </p:nvSpPr>
        <p:spPr>
          <a:xfrm>
            <a:off x="2310307" y="3356591"/>
            <a:ext cx="4523386" cy="769441"/>
          </a:xfrm>
          <a:prstGeom prst="rect">
            <a:avLst/>
          </a:prstGeom>
          <a:noFill/>
        </p:spPr>
        <p:txBody>
          <a:bodyPr wrap="square" rtlCol="0">
            <a:spAutoFit/>
          </a:bodyPr>
          <a:lstStyle/>
          <a:p>
            <a:pPr algn="ctr"/>
            <a:r>
              <a:rPr lang="en-AU" sz="1100">
                <a:solidFill>
                  <a:schemeClr val="bg1"/>
                </a:solidFill>
                <a:latin typeface="Arial" panose="020B0604020202020204" pitchFamily="34" charset="0"/>
                <a:cs typeface="Arial" panose="020B0604020202020204" pitchFamily="34" charset="0"/>
              </a:rPr>
              <a:t>Future Fuels CRC is supported through the Australian Government’s Cooperative Research Centres Program. We gratefully acknowledge the cash and in-kind support from all our research, government and industry participants</a:t>
            </a:r>
            <a:r>
              <a:rPr lang="en-US" sz="1100">
                <a:solidFill>
                  <a:schemeClr val="bg1"/>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AF9E5ACD-FD20-429E-8CE2-77BB2644BB8A}"/>
              </a:ext>
            </a:extLst>
          </p:cNvPr>
          <p:cNvSpPr txBox="1"/>
          <p:nvPr userDrawn="1"/>
        </p:nvSpPr>
        <p:spPr>
          <a:xfrm>
            <a:off x="3732272" y="1900980"/>
            <a:ext cx="2637492" cy="810478"/>
          </a:xfrm>
          <a:prstGeom prst="rect">
            <a:avLst/>
          </a:prstGeom>
          <a:noFill/>
        </p:spPr>
        <p:txBody>
          <a:bodyPr wrap="square" rtlCol="0">
            <a:spAutoFit/>
          </a:bodyPr>
          <a:lstStyle/>
          <a:p>
            <a:pPr>
              <a:spcBef>
                <a:spcPts val="800"/>
              </a:spcBef>
            </a:pPr>
            <a:r>
              <a:rPr lang="en-US" sz="2000" dirty="0" err="1">
                <a:solidFill>
                  <a:schemeClr val="bg1"/>
                </a:solidFill>
                <a:latin typeface="Arial" panose="020B0604020202020204" pitchFamily="34" charset="0"/>
                <a:cs typeface="Arial" panose="020B0604020202020204" pitchFamily="34" charset="0"/>
              </a:rPr>
              <a:t>futurefuelscrc</a:t>
            </a:r>
            <a:endParaRPr lang="en-US" sz="2000" dirty="0">
              <a:solidFill>
                <a:schemeClr val="bg1"/>
              </a:solidFill>
              <a:latin typeface="Arial" panose="020B0604020202020204" pitchFamily="34" charset="0"/>
              <a:cs typeface="Arial" panose="020B0604020202020204" pitchFamily="34" charset="0"/>
            </a:endParaRPr>
          </a:p>
          <a:p>
            <a:pPr>
              <a:spcBef>
                <a:spcPts val="800"/>
              </a:spcBef>
            </a:pPr>
            <a:r>
              <a:rPr lang="en-US" sz="2000" dirty="0">
                <a:solidFill>
                  <a:schemeClr val="bg1"/>
                </a:solidFill>
                <a:latin typeface="Arial" panose="020B0604020202020204" pitchFamily="34" charset="0"/>
                <a:cs typeface="Arial" panose="020B0604020202020204" pitchFamily="34" charset="0"/>
              </a:rPr>
              <a:t>futurefuelscrc.com</a:t>
            </a:r>
          </a:p>
        </p:txBody>
      </p:sp>
      <p:pic>
        <p:nvPicPr>
          <p:cNvPr id="6" name="Picture 5" descr="Icon&#10;&#10;Description automatically generated">
            <a:extLst>
              <a:ext uri="{FF2B5EF4-FFF2-40B4-BE49-F238E27FC236}">
                <a16:creationId xmlns:a16="http://schemas.microsoft.com/office/drawing/2014/main" id="{6FF2F7C5-9723-422A-B95E-4013997CE9C0}"/>
              </a:ext>
            </a:extLst>
          </p:cNvPr>
          <p:cNvPicPr>
            <a:picLocks noChangeAspect="1"/>
          </p:cNvPicPr>
          <p:nvPr userDrawn="1"/>
        </p:nvPicPr>
        <p:blipFill rotWithShape="1">
          <a:blip r:embed="rId3"/>
          <a:srcRect t="30436"/>
          <a:stretch/>
        </p:blipFill>
        <p:spPr>
          <a:xfrm>
            <a:off x="3400444" y="1900980"/>
            <a:ext cx="331828" cy="769441"/>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31B286AE-878D-DE80-5CD8-8ABAB3E2DA26}"/>
              </a:ext>
            </a:extLst>
          </p:cNvPr>
          <p:cNvPicPr>
            <a:picLocks noChangeAspect="1"/>
          </p:cNvPicPr>
          <p:nvPr userDrawn="1"/>
        </p:nvPicPr>
        <p:blipFill>
          <a:blip r:embed="rId4"/>
          <a:stretch>
            <a:fillRect/>
          </a:stretch>
        </p:blipFill>
        <p:spPr>
          <a:xfrm>
            <a:off x="2154520" y="4363134"/>
            <a:ext cx="4985554" cy="667630"/>
          </a:xfrm>
          <a:prstGeom prst="rect">
            <a:avLst/>
          </a:prstGeom>
        </p:spPr>
      </p:pic>
    </p:spTree>
    <p:extLst>
      <p:ext uri="{BB962C8B-B14F-4D97-AF65-F5344CB8AC3E}">
        <p14:creationId xmlns:p14="http://schemas.microsoft.com/office/powerpoint/2010/main" val="404839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F78F225-3FCC-8D46-9F99-17F562874DFF}" type="datetimeFigureOut">
              <a:rPr lang="en-US" smtClean="0"/>
              <a:t>3/3/2025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279E40-2680-C047-8B6E-7917035D4DEF}" type="slidenum">
              <a:rPr lang="en-US" smtClean="0"/>
              <a:t>‹#›</a:t>
            </a:fld>
            <a:endParaRPr lang="en-US"/>
          </a:p>
        </p:txBody>
      </p:sp>
    </p:spTree>
    <p:extLst>
      <p:ext uri="{BB962C8B-B14F-4D97-AF65-F5344CB8AC3E}">
        <p14:creationId xmlns:p14="http://schemas.microsoft.com/office/powerpoint/2010/main" val="311690328"/>
      </p:ext>
    </p:extLst>
  </p:cSld>
  <p:clrMap bg1="lt1" tx1="dk1" bg2="lt2" tx2="dk2" accent1="accent1" accent2="accent2" accent3="accent3" accent4="accent4" accent5="accent5" accent6="accent6" hlink="hlink" folHlink="folHlink"/>
  <p:sldLayoutIdLst>
    <p:sldLayoutId id="2147483676" r:id="rId1"/>
    <p:sldLayoutId id="2147483687" r:id="rId2"/>
    <p:sldLayoutId id="2147483677" r:id="rId3"/>
    <p:sldLayoutId id="2147483673" r:id="rId4"/>
    <p:sldLayoutId id="2147483688" r:id="rId5"/>
    <p:sldLayoutId id="2147483689" r:id="rId6"/>
    <p:sldLayoutId id="2147483682"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0F5A-8F08-AE48-A367-EDA4CC2E9150}"/>
              </a:ext>
            </a:extLst>
          </p:cNvPr>
          <p:cNvSpPr>
            <a:spLocks noGrp="1"/>
          </p:cNvSpPr>
          <p:nvPr>
            <p:ph type="ctrTitle"/>
          </p:nvPr>
        </p:nvSpPr>
        <p:spPr>
          <a:xfrm>
            <a:off x="473774" y="1334532"/>
            <a:ext cx="8423091" cy="1696994"/>
          </a:xfrm>
        </p:spPr>
        <p:txBody>
          <a:bodyPr>
            <a:noAutofit/>
          </a:bodyPr>
          <a:lstStyle/>
          <a:p>
            <a:r>
              <a:rPr lang="en-US" sz="3600" dirty="0"/>
              <a:t>Chapter 3</a:t>
            </a:r>
            <a:br>
              <a:rPr lang="en-US" sz="3600" dirty="0"/>
            </a:br>
            <a:r>
              <a:rPr lang="en-US" sz="3600" dirty="0"/>
              <a:t>Physical Properties and Characteristics of Pure Hydrogen and Blends of Hydrogen within Natural Gas</a:t>
            </a:r>
          </a:p>
        </p:txBody>
      </p:sp>
      <p:sp>
        <p:nvSpPr>
          <p:cNvPr id="3" name="TextBox 2">
            <a:extLst>
              <a:ext uri="{FF2B5EF4-FFF2-40B4-BE49-F238E27FC236}">
                <a16:creationId xmlns:a16="http://schemas.microsoft.com/office/drawing/2014/main" id="{53BF4CC8-2EE4-8F5D-7FD2-7113CFC8D1FD}"/>
              </a:ext>
            </a:extLst>
          </p:cNvPr>
          <p:cNvSpPr txBox="1"/>
          <p:nvPr/>
        </p:nvSpPr>
        <p:spPr>
          <a:xfrm>
            <a:off x="587140" y="3944572"/>
            <a:ext cx="4501873" cy="369332"/>
          </a:xfrm>
          <a:prstGeom prst="rect">
            <a:avLst/>
          </a:prstGeom>
          <a:noFill/>
        </p:spPr>
        <p:txBody>
          <a:bodyPr wrap="none" rtlCol="0">
            <a:spAutoFit/>
          </a:bodyPr>
          <a:lstStyle/>
          <a:p>
            <a:r>
              <a:rPr lang="en-US" dirty="0"/>
              <a:t>Sam Hatwell (GPA), Marzieh Amanabadi (GPA)</a:t>
            </a:r>
            <a:endParaRPr lang="en-AU" dirty="0"/>
          </a:p>
        </p:txBody>
      </p:sp>
    </p:spTree>
    <p:extLst>
      <p:ext uri="{BB962C8B-B14F-4D97-AF65-F5344CB8AC3E}">
        <p14:creationId xmlns:p14="http://schemas.microsoft.com/office/powerpoint/2010/main" val="19815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F462F-DA2D-6735-A07D-E2F952E67DA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A288CCD-1635-E4E3-8287-1297718B5858}"/>
              </a:ext>
            </a:extLst>
          </p:cNvPr>
          <p:cNvSpPr>
            <a:spLocks noGrp="1"/>
          </p:cNvSpPr>
          <p:nvPr>
            <p:ph type="title"/>
          </p:nvPr>
        </p:nvSpPr>
        <p:spPr>
          <a:xfrm>
            <a:off x="623893" y="448764"/>
            <a:ext cx="7235004" cy="497801"/>
          </a:xfrm>
        </p:spPr>
        <p:txBody>
          <a:bodyPr>
            <a:normAutofit fontScale="90000"/>
          </a:bodyPr>
          <a:lstStyle/>
          <a:p>
            <a:r>
              <a:rPr lang="en-US" dirty="0"/>
              <a:t>Process Modelling and Pipeline Sizing</a:t>
            </a:r>
          </a:p>
        </p:txBody>
      </p:sp>
      <p:sp>
        <p:nvSpPr>
          <p:cNvPr id="4" name="Text Placeholder 3">
            <a:extLst>
              <a:ext uri="{FF2B5EF4-FFF2-40B4-BE49-F238E27FC236}">
                <a16:creationId xmlns:a16="http://schemas.microsoft.com/office/drawing/2014/main" id="{6FE5DEAE-EAFD-17DB-FE2D-98825CD08CFD}"/>
              </a:ext>
            </a:extLst>
          </p:cNvPr>
          <p:cNvSpPr>
            <a:spLocks noGrp="1"/>
          </p:cNvSpPr>
          <p:nvPr>
            <p:ph type="body" idx="1"/>
          </p:nvPr>
        </p:nvSpPr>
        <p:spPr>
          <a:xfrm>
            <a:off x="623888" y="1020763"/>
            <a:ext cx="5667375" cy="498475"/>
          </a:xfrm>
        </p:spPr>
        <p:txBody>
          <a:bodyPr>
            <a:normAutofit/>
          </a:bodyPr>
          <a:lstStyle/>
          <a:p>
            <a:r>
              <a:rPr lang="en-US" dirty="0"/>
              <a:t>Pipeline Capacity</a:t>
            </a:r>
          </a:p>
          <a:p>
            <a:endParaRPr lang="en-US" dirty="0"/>
          </a:p>
        </p:txBody>
      </p:sp>
      <p:sp>
        <p:nvSpPr>
          <p:cNvPr id="7" name="Text Placeholder 6">
            <a:extLst>
              <a:ext uri="{FF2B5EF4-FFF2-40B4-BE49-F238E27FC236}">
                <a16:creationId xmlns:a16="http://schemas.microsoft.com/office/drawing/2014/main" id="{B75823B7-0033-2ADD-578C-78A29E8291C5}"/>
              </a:ext>
            </a:extLst>
          </p:cNvPr>
          <p:cNvSpPr>
            <a:spLocks noGrp="1"/>
          </p:cNvSpPr>
          <p:nvPr>
            <p:ph type="body" sz="quarter" idx="10"/>
          </p:nvPr>
        </p:nvSpPr>
        <p:spPr>
          <a:xfrm>
            <a:off x="623888" y="1519238"/>
            <a:ext cx="4417669" cy="3102189"/>
          </a:xfrm>
        </p:spPr>
        <p:txBody>
          <a:bodyPr>
            <a:normAutofit lnSpcReduction="10000"/>
          </a:bodyPr>
          <a:lstStyle/>
          <a:p>
            <a:pPr algn="just">
              <a:lnSpc>
                <a:spcPct val="110000"/>
              </a:lnSpc>
            </a:pPr>
            <a:r>
              <a:rPr lang="en-US" b="1" dirty="0"/>
              <a:t>Flow capacity </a:t>
            </a:r>
            <a:r>
              <a:rPr lang="en-US" dirty="0"/>
              <a:t>– which is the gas flow rate from the source to the delivery point. In energy terms, a pure hydrogen pipeline will have nearly the same energy flow capacity as a natural gas pipeline for the same operating conditions, while the velocity will be approximately three times higher.</a:t>
            </a:r>
          </a:p>
          <a:p>
            <a:pPr algn="just">
              <a:lnSpc>
                <a:spcPct val="110000"/>
              </a:lnSpc>
            </a:pPr>
            <a:r>
              <a:rPr lang="en-US" b="1" dirty="0"/>
              <a:t>Storage capacity </a:t>
            </a:r>
            <a:r>
              <a:rPr lang="en-US" dirty="0"/>
              <a:t>– which is total gas stored between two pressures. A pure hydrogen pipeline has about one-third the storage capacity of a natural gas pipeline under the same conditions. For storage pipelines, fatigue failure (which hydrogen makes worse) may become the most critical design issue.</a:t>
            </a:r>
          </a:p>
        </p:txBody>
      </p:sp>
      <p:pic>
        <p:nvPicPr>
          <p:cNvPr id="2" name="Picture 1">
            <a:extLst>
              <a:ext uri="{FF2B5EF4-FFF2-40B4-BE49-F238E27FC236}">
                <a16:creationId xmlns:a16="http://schemas.microsoft.com/office/drawing/2014/main" id="{67C22EBD-85AC-6D37-1678-BF0B425AA16A}"/>
              </a:ext>
            </a:extLst>
          </p:cNvPr>
          <p:cNvPicPr>
            <a:picLocks noChangeAspect="1"/>
          </p:cNvPicPr>
          <p:nvPr/>
        </p:nvPicPr>
        <p:blipFill>
          <a:blip r:embed="rId3"/>
          <a:stretch>
            <a:fillRect/>
          </a:stretch>
        </p:blipFill>
        <p:spPr>
          <a:xfrm>
            <a:off x="5061388" y="1692289"/>
            <a:ext cx="3978677" cy="2529302"/>
          </a:xfrm>
          <a:prstGeom prst="rect">
            <a:avLst/>
          </a:prstGeom>
        </p:spPr>
      </p:pic>
    </p:spTree>
    <p:extLst>
      <p:ext uri="{BB962C8B-B14F-4D97-AF65-F5344CB8AC3E}">
        <p14:creationId xmlns:p14="http://schemas.microsoft.com/office/powerpoint/2010/main" val="180029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F78F6-25BD-CAEE-AA72-46C707CF23D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6D23F99-B340-1914-ABC2-34B67104B577}"/>
              </a:ext>
            </a:extLst>
          </p:cNvPr>
          <p:cNvSpPr>
            <a:spLocks noGrp="1"/>
          </p:cNvSpPr>
          <p:nvPr>
            <p:ph type="title"/>
          </p:nvPr>
        </p:nvSpPr>
        <p:spPr>
          <a:xfrm>
            <a:off x="623893" y="448764"/>
            <a:ext cx="7136150" cy="497801"/>
          </a:xfrm>
        </p:spPr>
        <p:txBody>
          <a:bodyPr>
            <a:normAutofit fontScale="90000"/>
          </a:bodyPr>
          <a:lstStyle/>
          <a:p>
            <a:r>
              <a:rPr lang="en-US" dirty="0"/>
              <a:t>Process Modelling and Pipeline Sizing</a:t>
            </a:r>
          </a:p>
        </p:txBody>
      </p:sp>
      <p:sp>
        <p:nvSpPr>
          <p:cNvPr id="4" name="Text Placeholder 3">
            <a:extLst>
              <a:ext uri="{FF2B5EF4-FFF2-40B4-BE49-F238E27FC236}">
                <a16:creationId xmlns:a16="http://schemas.microsoft.com/office/drawing/2014/main" id="{65F401C1-2211-63AB-DAC4-EB6CB453B9C8}"/>
              </a:ext>
            </a:extLst>
          </p:cNvPr>
          <p:cNvSpPr>
            <a:spLocks noGrp="1"/>
          </p:cNvSpPr>
          <p:nvPr>
            <p:ph type="body" idx="1"/>
          </p:nvPr>
        </p:nvSpPr>
        <p:spPr>
          <a:xfrm>
            <a:off x="623888" y="1020763"/>
            <a:ext cx="5667375" cy="498475"/>
          </a:xfrm>
        </p:spPr>
        <p:txBody>
          <a:bodyPr>
            <a:normAutofit/>
          </a:bodyPr>
          <a:lstStyle/>
          <a:p>
            <a:r>
              <a:rPr lang="en-US" dirty="0"/>
              <a:t>Process modelling</a:t>
            </a:r>
          </a:p>
          <a:p>
            <a:endParaRPr lang="en-US" dirty="0"/>
          </a:p>
        </p:txBody>
      </p:sp>
      <p:sp>
        <p:nvSpPr>
          <p:cNvPr id="7" name="Text Placeholder 6">
            <a:extLst>
              <a:ext uri="{FF2B5EF4-FFF2-40B4-BE49-F238E27FC236}">
                <a16:creationId xmlns:a16="http://schemas.microsoft.com/office/drawing/2014/main" id="{E9283F2B-D12D-E829-268A-43A5B6106987}"/>
              </a:ext>
            </a:extLst>
          </p:cNvPr>
          <p:cNvSpPr>
            <a:spLocks noGrp="1"/>
          </p:cNvSpPr>
          <p:nvPr>
            <p:ph type="body" sz="quarter" idx="10"/>
          </p:nvPr>
        </p:nvSpPr>
        <p:spPr>
          <a:xfrm>
            <a:off x="776288" y="1306496"/>
            <a:ext cx="6102307" cy="764782"/>
          </a:xfrm>
        </p:spPr>
        <p:txBody>
          <a:bodyPr>
            <a:normAutofit/>
          </a:bodyPr>
          <a:lstStyle/>
          <a:p>
            <a:pPr lvl="1">
              <a:lnSpc>
                <a:spcPct val="100000"/>
              </a:lnSpc>
            </a:pPr>
            <a:r>
              <a:rPr lang="en-US" dirty="0"/>
              <a:t>Single phase gas fluid</a:t>
            </a:r>
          </a:p>
          <a:p>
            <a:pPr lvl="1">
              <a:lnSpc>
                <a:spcPct val="100000"/>
              </a:lnSpc>
            </a:pPr>
            <a:r>
              <a:rPr lang="en-US" dirty="0"/>
              <a:t>Darcy equation with Colebrook equation to predict friction factor</a:t>
            </a:r>
          </a:p>
        </p:txBody>
      </p:sp>
      <p:sp>
        <p:nvSpPr>
          <p:cNvPr id="8" name="Text Placeholder 3">
            <a:extLst>
              <a:ext uri="{FF2B5EF4-FFF2-40B4-BE49-F238E27FC236}">
                <a16:creationId xmlns:a16="http://schemas.microsoft.com/office/drawing/2014/main" id="{A82749B9-7287-3613-9872-3B7A3861A059}"/>
              </a:ext>
            </a:extLst>
          </p:cNvPr>
          <p:cNvSpPr txBox="1">
            <a:spLocks/>
          </p:cNvSpPr>
          <p:nvPr/>
        </p:nvSpPr>
        <p:spPr>
          <a:xfrm>
            <a:off x="623893" y="2090236"/>
            <a:ext cx="5667375" cy="498475"/>
          </a:xfrm>
          <a:prstGeom prst="rect">
            <a:avLst/>
          </a:prstGeom>
        </p:spPr>
        <p:txBody>
          <a:bodyPr vert="horz" lIns="91440" tIns="45720" rIns="91440" bIns="45720" rtlCol="0">
            <a:normAutofit fontScale="92500" lnSpcReduction="20000"/>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1A448C"/>
                </a:solidFill>
                <a:latin typeface="Arial" panose="020B0604020202020204" pitchFamily="34" charset="0"/>
                <a:ea typeface="+mn-ea"/>
                <a:cs typeface="Arial" panose="020B0604020202020204" pitchFamily="34" charset="0"/>
              </a:defRPr>
            </a:lvl1pPr>
            <a:lvl2pPr marL="457189"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br>
              <a:rPr lang="en-US" dirty="0"/>
            </a:br>
            <a:r>
              <a:rPr lang="en-US" dirty="0"/>
              <a:t>Maximum Velocity</a:t>
            </a:r>
          </a:p>
          <a:p>
            <a:endParaRPr lang="en-US" dirty="0"/>
          </a:p>
        </p:txBody>
      </p:sp>
      <p:sp>
        <p:nvSpPr>
          <p:cNvPr id="9" name="Text Placeholder 6">
            <a:extLst>
              <a:ext uri="{FF2B5EF4-FFF2-40B4-BE49-F238E27FC236}">
                <a16:creationId xmlns:a16="http://schemas.microsoft.com/office/drawing/2014/main" id="{97DB1EAE-D94B-0ACE-9837-C3D55A5C79DB}"/>
              </a:ext>
            </a:extLst>
          </p:cNvPr>
          <p:cNvSpPr txBox="1">
            <a:spLocks/>
          </p:cNvSpPr>
          <p:nvPr/>
        </p:nvSpPr>
        <p:spPr>
          <a:xfrm>
            <a:off x="776288" y="2514085"/>
            <a:ext cx="8153528" cy="205791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US" dirty="0"/>
              <a:t>High flow velocity in pipelines can cause issues, so limits are set to manage this. Hydrogen, being lighter than natural gas, requires higher flow speeds—about 3 times faster—to carry the same energy. For example, if natural gas has a limit of 20 m/s, hydrogen would need about 60 m/s. However, higher speeds can lead to problems like:</a:t>
            </a:r>
          </a:p>
          <a:p>
            <a:pPr lvl="1">
              <a:lnSpc>
                <a:spcPct val="100000"/>
              </a:lnSpc>
            </a:pPr>
            <a:r>
              <a:rPr lang="en-US" dirty="0"/>
              <a:t>Erosion, </a:t>
            </a:r>
          </a:p>
          <a:p>
            <a:pPr lvl="1">
              <a:lnSpc>
                <a:spcPct val="100000"/>
              </a:lnSpc>
            </a:pPr>
            <a:r>
              <a:rPr lang="en-US" dirty="0"/>
              <a:t>Vibration, </a:t>
            </a:r>
          </a:p>
          <a:p>
            <a:pPr lvl="1">
              <a:lnSpc>
                <a:spcPct val="100000"/>
              </a:lnSpc>
            </a:pPr>
            <a:r>
              <a:rPr lang="en-US" dirty="0"/>
              <a:t>Noise, and</a:t>
            </a:r>
          </a:p>
          <a:p>
            <a:pPr lvl="1">
              <a:lnSpc>
                <a:spcPct val="100000"/>
              </a:lnSpc>
            </a:pPr>
            <a:r>
              <a:rPr lang="en-US" dirty="0"/>
              <a:t>Challenges to control the velocity during pipeline pigging. </a:t>
            </a:r>
          </a:p>
        </p:txBody>
      </p:sp>
    </p:spTree>
    <p:extLst>
      <p:ext uri="{BB962C8B-B14F-4D97-AF65-F5344CB8AC3E}">
        <p14:creationId xmlns:p14="http://schemas.microsoft.com/office/powerpoint/2010/main" val="69175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C139F-0EFD-4BB5-1C1E-655A3C6E668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9216723-328C-4FE8-6984-5909308C901A}"/>
              </a:ext>
            </a:extLst>
          </p:cNvPr>
          <p:cNvSpPr>
            <a:spLocks noGrp="1"/>
          </p:cNvSpPr>
          <p:nvPr>
            <p:ph type="title"/>
          </p:nvPr>
        </p:nvSpPr>
        <p:spPr>
          <a:xfrm>
            <a:off x="623893" y="448764"/>
            <a:ext cx="7235004" cy="497801"/>
          </a:xfrm>
        </p:spPr>
        <p:txBody>
          <a:bodyPr>
            <a:normAutofit fontScale="90000"/>
          </a:bodyPr>
          <a:lstStyle/>
          <a:p>
            <a:r>
              <a:rPr lang="en-US" dirty="0"/>
              <a:t>Process Modelling and Pipeline Sizing</a:t>
            </a:r>
          </a:p>
        </p:txBody>
      </p:sp>
      <p:sp>
        <p:nvSpPr>
          <p:cNvPr id="4" name="Text Placeholder 3">
            <a:extLst>
              <a:ext uri="{FF2B5EF4-FFF2-40B4-BE49-F238E27FC236}">
                <a16:creationId xmlns:a16="http://schemas.microsoft.com/office/drawing/2014/main" id="{3C7ECD48-1E16-0FDF-C2EB-3DC720BDEA3F}"/>
              </a:ext>
            </a:extLst>
          </p:cNvPr>
          <p:cNvSpPr>
            <a:spLocks noGrp="1"/>
          </p:cNvSpPr>
          <p:nvPr>
            <p:ph type="body" idx="1"/>
          </p:nvPr>
        </p:nvSpPr>
        <p:spPr>
          <a:xfrm>
            <a:off x="623888" y="1020763"/>
            <a:ext cx="5667375" cy="498475"/>
          </a:xfrm>
        </p:spPr>
        <p:txBody>
          <a:bodyPr>
            <a:normAutofit/>
          </a:bodyPr>
          <a:lstStyle/>
          <a:p>
            <a:r>
              <a:rPr lang="en-US" dirty="0"/>
              <a:t>Erosion</a:t>
            </a:r>
          </a:p>
        </p:txBody>
      </p:sp>
      <p:sp>
        <p:nvSpPr>
          <p:cNvPr id="7" name="Text Placeholder 6">
            <a:extLst>
              <a:ext uri="{FF2B5EF4-FFF2-40B4-BE49-F238E27FC236}">
                <a16:creationId xmlns:a16="http://schemas.microsoft.com/office/drawing/2014/main" id="{29F047F7-5301-5128-0E02-37AFC00D1F5C}"/>
              </a:ext>
            </a:extLst>
          </p:cNvPr>
          <p:cNvSpPr>
            <a:spLocks noGrp="1"/>
          </p:cNvSpPr>
          <p:nvPr>
            <p:ph type="body" sz="quarter" idx="10"/>
          </p:nvPr>
        </p:nvSpPr>
        <p:spPr>
          <a:xfrm>
            <a:off x="623893" y="1388386"/>
            <a:ext cx="8341692" cy="1348122"/>
          </a:xfrm>
        </p:spPr>
        <p:txBody>
          <a:bodyPr>
            <a:normAutofit/>
          </a:bodyPr>
          <a:lstStyle/>
          <a:p>
            <a:pPr algn="just">
              <a:lnSpc>
                <a:spcPct val="100000"/>
              </a:lnSpc>
            </a:pPr>
            <a:r>
              <a:rPr lang="en-US" dirty="0"/>
              <a:t>High gas velocity can cause erosion inside pipelines due to the interaction between the gas and solid particles. Current methods for assessing erosion risk can still be used for hydrogen. Higher velocities may be used if the pipeline is clean or if further research supports it. The erosional velocity limit shows the H2 erosional velocity is much more than the natural gas at the same condition.</a:t>
            </a:r>
          </a:p>
        </p:txBody>
      </p:sp>
      <p:sp>
        <p:nvSpPr>
          <p:cNvPr id="8" name="Text Placeholder 3">
            <a:extLst>
              <a:ext uri="{FF2B5EF4-FFF2-40B4-BE49-F238E27FC236}">
                <a16:creationId xmlns:a16="http://schemas.microsoft.com/office/drawing/2014/main" id="{CCEB3645-3950-AA68-C5AC-F038AA14D4D0}"/>
              </a:ext>
            </a:extLst>
          </p:cNvPr>
          <p:cNvSpPr txBox="1">
            <a:spLocks/>
          </p:cNvSpPr>
          <p:nvPr/>
        </p:nvSpPr>
        <p:spPr>
          <a:xfrm>
            <a:off x="704965" y="2495829"/>
            <a:ext cx="5667375" cy="49847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1A448C"/>
                </a:solidFill>
                <a:latin typeface="Arial" panose="020B0604020202020204" pitchFamily="34" charset="0"/>
                <a:ea typeface="+mn-ea"/>
                <a:cs typeface="Arial" panose="020B0604020202020204" pitchFamily="34" charset="0"/>
              </a:defRPr>
            </a:lvl1pPr>
            <a:lvl2pPr marL="457189"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Vibration and Noise </a:t>
            </a:r>
          </a:p>
          <a:p>
            <a:endParaRPr lang="en-US" dirty="0"/>
          </a:p>
        </p:txBody>
      </p:sp>
      <p:sp>
        <p:nvSpPr>
          <p:cNvPr id="9" name="Text Placeholder 6">
            <a:extLst>
              <a:ext uri="{FF2B5EF4-FFF2-40B4-BE49-F238E27FC236}">
                <a16:creationId xmlns:a16="http://schemas.microsoft.com/office/drawing/2014/main" id="{BA5097C8-CBF8-015E-7A74-B7E94E1C74B1}"/>
              </a:ext>
            </a:extLst>
          </p:cNvPr>
          <p:cNvSpPr txBox="1">
            <a:spLocks/>
          </p:cNvSpPr>
          <p:nvPr/>
        </p:nvSpPr>
        <p:spPr>
          <a:xfrm>
            <a:off x="623888" y="2895966"/>
            <a:ext cx="8260620" cy="13481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pPr>
            <a:r>
              <a:rPr lang="en-US" dirty="0"/>
              <a:t>For hydrogen blended into natural gas at low concentrations, the risk of flow and acoustic vibration (FIV and AIV) will be similar to that of pure natural gas. </a:t>
            </a:r>
          </a:p>
          <a:p>
            <a:pPr algn="just">
              <a:lnSpc>
                <a:spcPct val="100000"/>
              </a:lnSpc>
            </a:pPr>
            <a:r>
              <a:rPr lang="en-US" dirty="0"/>
              <a:t>Pure hydrogen has different characteristics, it has a higher velocity but much lower density, which affects vibration and noise differently.</a:t>
            </a:r>
          </a:p>
        </p:txBody>
      </p:sp>
    </p:spTree>
    <p:extLst>
      <p:ext uri="{BB962C8B-B14F-4D97-AF65-F5344CB8AC3E}">
        <p14:creationId xmlns:p14="http://schemas.microsoft.com/office/powerpoint/2010/main" val="238469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97C36-373D-12F2-2459-98F3C2B056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A869A8B-15FC-434A-26BB-950BB14AB138}"/>
              </a:ext>
            </a:extLst>
          </p:cNvPr>
          <p:cNvSpPr>
            <a:spLocks noGrp="1"/>
          </p:cNvSpPr>
          <p:nvPr>
            <p:ph type="title"/>
          </p:nvPr>
        </p:nvSpPr>
        <p:spPr>
          <a:xfrm>
            <a:off x="623893" y="448764"/>
            <a:ext cx="8062907" cy="497801"/>
          </a:xfrm>
        </p:spPr>
        <p:txBody>
          <a:bodyPr>
            <a:normAutofit fontScale="90000"/>
          </a:bodyPr>
          <a:lstStyle/>
          <a:p>
            <a:r>
              <a:rPr lang="en-US" dirty="0"/>
              <a:t>Process Modelling and Pipeline Sizing</a:t>
            </a:r>
          </a:p>
        </p:txBody>
      </p:sp>
      <p:sp>
        <p:nvSpPr>
          <p:cNvPr id="4" name="Text Placeholder 3">
            <a:extLst>
              <a:ext uri="{FF2B5EF4-FFF2-40B4-BE49-F238E27FC236}">
                <a16:creationId xmlns:a16="http://schemas.microsoft.com/office/drawing/2014/main" id="{4CFB5055-7302-DAF7-EBD5-C2218ED00430}"/>
              </a:ext>
            </a:extLst>
          </p:cNvPr>
          <p:cNvSpPr>
            <a:spLocks noGrp="1"/>
          </p:cNvSpPr>
          <p:nvPr>
            <p:ph type="body" idx="1"/>
          </p:nvPr>
        </p:nvSpPr>
        <p:spPr>
          <a:xfrm>
            <a:off x="623888" y="1020763"/>
            <a:ext cx="7408004" cy="709183"/>
          </a:xfrm>
        </p:spPr>
        <p:txBody>
          <a:bodyPr>
            <a:normAutofit/>
          </a:bodyPr>
          <a:lstStyle/>
          <a:p>
            <a:pPr>
              <a:lnSpc>
                <a:spcPct val="120000"/>
              </a:lnSpc>
            </a:pPr>
            <a:r>
              <a:rPr lang="en-US" sz="2000" dirty="0"/>
              <a:t>Vibration Risks </a:t>
            </a:r>
          </a:p>
          <a:p>
            <a:endParaRPr lang="en-US" dirty="0"/>
          </a:p>
        </p:txBody>
      </p:sp>
      <p:sp>
        <p:nvSpPr>
          <p:cNvPr id="7" name="Text Placeholder 6">
            <a:extLst>
              <a:ext uri="{FF2B5EF4-FFF2-40B4-BE49-F238E27FC236}">
                <a16:creationId xmlns:a16="http://schemas.microsoft.com/office/drawing/2014/main" id="{071A262E-628C-4201-E856-CC8394074C00}"/>
              </a:ext>
            </a:extLst>
          </p:cNvPr>
          <p:cNvSpPr>
            <a:spLocks noGrp="1"/>
          </p:cNvSpPr>
          <p:nvPr>
            <p:ph type="body" sz="quarter" idx="10"/>
          </p:nvPr>
        </p:nvSpPr>
        <p:spPr>
          <a:xfrm>
            <a:off x="623888" y="1613694"/>
            <a:ext cx="8341692" cy="831124"/>
          </a:xfrm>
        </p:spPr>
        <p:txBody>
          <a:bodyPr>
            <a:normAutofit/>
          </a:bodyPr>
          <a:lstStyle/>
          <a:p>
            <a:pPr marL="0" indent="0" algn="just">
              <a:buNone/>
            </a:pPr>
            <a:r>
              <a:rPr lang="en-US" sz="1600" dirty="0"/>
              <a:t>Hydrogen's lower density and faster sound speed result in slight turbulence increase, higher resonance frequency, increased vortex shedding frequency, and more noise from pressure let-down devices, while somewhat mitigating vibration coupling risks.</a:t>
            </a:r>
          </a:p>
        </p:txBody>
      </p:sp>
      <p:sp>
        <p:nvSpPr>
          <p:cNvPr id="2" name="Text Placeholder 3">
            <a:extLst>
              <a:ext uri="{FF2B5EF4-FFF2-40B4-BE49-F238E27FC236}">
                <a16:creationId xmlns:a16="http://schemas.microsoft.com/office/drawing/2014/main" id="{8FA96F9F-CF75-9FFE-8AF0-DFA075076284}"/>
              </a:ext>
            </a:extLst>
          </p:cNvPr>
          <p:cNvSpPr txBox="1">
            <a:spLocks/>
          </p:cNvSpPr>
          <p:nvPr/>
        </p:nvSpPr>
        <p:spPr>
          <a:xfrm>
            <a:off x="623893" y="2554882"/>
            <a:ext cx="6296671" cy="338010"/>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1A448C"/>
                </a:solidFill>
                <a:latin typeface="Arial" panose="020B0604020202020204" pitchFamily="34" charset="0"/>
                <a:ea typeface="+mn-ea"/>
                <a:cs typeface="Arial" panose="020B0604020202020204" pitchFamily="34" charset="0"/>
              </a:defRPr>
            </a:lvl1pPr>
            <a:lvl2pPr marL="457189"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200" dirty="0"/>
              <a:t>Key Concerns for Hydrogen Pipelines</a:t>
            </a:r>
            <a:r>
              <a:rPr lang="en-US" sz="1400" dirty="0"/>
              <a:t>:</a:t>
            </a:r>
          </a:p>
          <a:p>
            <a:endParaRPr lang="en-US" dirty="0"/>
          </a:p>
        </p:txBody>
      </p:sp>
      <p:sp>
        <p:nvSpPr>
          <p:cNvPr id="3" name="Text Placeholder 6">
            <a:extLst>
              <a:ext uri="{FF2B5EF4-FFF2-40B4-BE49-F238E27FC236}">
                <a16:creationId xmlns:a16="http://schemas.microsoft.com/office/drawing/2014/main" id="{14156307-846D-FC9A-EE67-859D6E5DB55A}"/>
              </a:ext>
            </a:extLst>
          </p:cNvPr>
          <p:cNvSpPr txBox="1">
            <a:spLocks/>
          </p:cNvSpPr>
          <p:nvPr/>
        </p:nvSpPr>
        <p:spPr>
          <a:xfrm>
            <a:off x="546885" y="3002956"/>
            <a:ext cx="8341692" cy="19161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600" dirty="0"/>
              <a:t>Vibration risk from structural resonance: Higher resonance frequencies may cause problems with pipe intrusions (like thermo-wells), so designs need to be assessed.</a:t>
            </a:r>
          </a:p>
          <a:p>
            <a:pPr algn="just"/>
            <a:r>
              <a:rPr lang="en-US" sz="1600" dirty="0"/>
              <a:t>Increased noise: Pressure reduction devices might cause more noise in hydrogen pipelines, requiring noise control measures.</a:t>
            </a:r>
          </a:p>
          <a:p>
            <a:pPr marL="0" indent="0">
              <a:buNone/>
            </a:pPr>
            <a:br>
              <a:rPr lang="en-US" dirty="0"/>
            </a:br>
            <a:endParaRPr lang="en-US" dirty="0"/>
          </a:p>
        </p:txBody>
      </p:sp>
    </p:spTree>
    <p:extLst>
      <p:ext uri="{BB962C8B-B14F-4D97-AF65-F5344CB8AC3E}">
        <p14:creationId xmlns:p14="http://schemas.microsoft.com/office/powerpoint/2010/main" val="1831866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4DA6-0EE9-5917-98EB-D7D0A521D01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731FCF6-BAAA-A275-098F-261CCDC49A22}"/>
              </a:ext>
            </a:extLst>
          </p:cNvPr>
          <p:cNvSpPr>
            <a:spLocks noGrp="1"/>
          </p:cNvSpPr>
          <p:nvPr>
            <p:ph type="title"/>
          </p:nvPr>
        </p:nvSpPr>
        <p:spPr>
          <a:xfrm>
            <a:off x="623893" y="448764"/>
            <a:ext cx="8062907" cy="497801"/>
          </a:xfrm>
        </p:spPr>
        <p:txBody>
          <a:bodyPr>
            <a:normAutofit fontScale="90000"/>
          </a:bodyPr>
          <a:lstStyle/>
          <a:p>
            <a:r>
              <a:rPr lang="en-US" dirty="0"/>
              <a:t>Process Modelling and Pipeline Sizing</a:t>
            </a:r>
          </a:p>
        </p:txBody>
      </p:sp>
      <p:sp>
        <p:nvSpPr>
          <p:cNvPr id="4" name="Text Placeholder 3">
            <a:extLst>
              <a:ext uri="{FF2B5EF4-FFF2-40B4-BE49-F238E27FC236}">
                <a16:creationId xmlns:a16="http://schemas.microsoft.com/office/drawing/2014/main" id="{C8166451-CEBE-E9BF-7F74-0E382CBD8224}"/>
              </a:ext>
            </a:extLst>
          </p:cNvPr>
          <p:cNvSpPr>
            <a:spLocks noGrp="1"/>
          </p:cNvSpPr>
          <p:nvPr>
            <p:ph type="body" idx="1"/>
          </p:nvPr>
        </p:nvSpPr>
        <p:spPr>
          <a:xfrm>
            <a:off x="623888" y="1020763"/>
            <a:ext cx="5667375" cy="498475"/>
          </a:xfrm>
        </p:spPr>
        <p:txBody>
          <a:bodyPr>
            <a:normAutofit/>
          </a:bodyPr>
          <a:lstStyle/>
          <a:p>
            <a:r>
              <a:rPr lang="en-US" sz="2000" dirty="0"/>
              <a:t>Composition</a:t>
            </a:r>
          </a:p>
          <a:p>
            <a:endParaRPr lang="en-US" dirty="0"/>
          </a:p>
        </p:txBody>
      </p:sp>
      <p:sp>
        <p:nvSpPr>
          <p:cNvPr id="7" name="Text Placeholder 6">
            <a:extLst>
              <a:ext uri="{FF2B5EF4-FFF2-40B4-BE49-F238E27FC236}">
                <a16:creationId xmlns:a16="http://schemas.microsoft.com/office/drawing/2014/main" id="{A0129755-BD21-B30A-1603-2EC29B15BA01}"/>
              </a:ext>
            </a:extLst>
          </p:cNvPr>
          <p:cNvSpPr>
            <a:spLocks noGrp="1"/>
          </p:cNvSpPr>
          <p:nvPr>
            <p:ph type="body" sz="quarter" idx="10"/>
          </p:nvPr>
        </p:nvSpPr>
        <p:spPr>
          <a:xfrm>
            <a:off x="623888" y="1387853"/>
            <a:ext cx="8341692" cy="639076"/>
          </a:xfrm>
        </p:spPr>
        <p:txBody>
          <a:bodyPr>
            <a:noAutofit/>
          </a:bodyPr>
          <a:lstStyle/>
          <a:p>
            <a:pPr lvl="1">
              <a:lnSpc>
                <a:spcPct val="100000"/>
              </a:lnSpc>
            </a:pPr>
            <a:r>
              <a:rPr lang="en-US" sz="1600" dirty="0"/>
              <a:t>Hydrogen Impurities</a:t>
            </a:r>
          </a:p>
          <a:p>
            <a:pPr lvl="1">
              <a:lnSpc>
                <a:spcPct val="100000"/>
              </a:lnSpc>
            </a:pPr>
            <a:r>
              <a:rPr lang="en-US" sz="1600" dirty="0"/>
              <a:t>Blended Gas</a:t>
            </a:r>
          </a:p>
        </p:txBody>
      </p:sp>
      <p:sp>
        <p:nvSpPr>
          <p:cNvPr id="2" name="Text Placeholder 3">
            <a:extLst>
              <a:ext uri="{FF2B5EF4-FFF2-40B4-BE49-F238E27FC236}">
                <a16:creationId xmlns:a16="http://schemas.microsoft.com/office/drawing/2014/main" id="{C2D59452-5C38-3517-F55A-18349249EF18}"/>
              </a:ext>
            </a:extLst>
          </p:cNvPr>
          <p:cNvSpPr txBox="1">
            <a:spLocks/>
          </p:cNvSpPr>
          <p:nvPr/>
        </p:nvSpPr>
        <p:spPr>
          <a:xfrm>
            <a:off x="623887" y="2468217"/>
            <a:ext cx="5667375" cy="49847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1A448C"/>
                </a:solidFill>
                <a:latin typeface="Arial" panose="020B0604020202020204" pitchFamily="34" charset="0"/>
                <a:ea typeface="+mn-ea"/>
                <a:cs typeface="Arial" panose="020B0604020202020204" pitchFamily="34" charset="0"/>
              </a:defRPr>
            </a:lvl1pPr>
            <a:lvl2pPr marL="457189"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Equipment and Instrument Sizing</a:t>
            </a:r>
          </a:p>
        </p:txBody>
      </p:sp>
      <p:sp>
        <p:nvSpPr>
          <p:cNvPr id="3" name="Text Placeholder 6">
            <a:extLst>
              <a:ext uri="{FF2B5EF4-FFF2-40B4-BE49-F238E27FC236}">
                <a16:creationId xmlns:a16="http://schemas.microsoft.com/office/drawing/2014/main" id="{71D44E16-3E5B-D365-A22F-362B98F25B3E}"/>
              </a:ext>
            </a:extLst>
          </p:cNvPr>
          <p:cNvSpPr txBox="1">
            <a:spLocks/>
          </p:cNvSpPr>
          <p:nvPr/>
        </p:nvSpPr>
        <p:spPr>
          <a:xfrm>
            <a:off x="277731" y="2832995"/>
            <a:ext cx="8341692" cy="1765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gn="just">
              <a:lnSpc>
                <a:spcPct val="100000"/>
              </a:lnSpc>
              <a:buNone/>
            </a:pPr>
            <a:r>
              <a:rPr lang="en-US" sz="1600" dirty="0"/>
              <a:t>Sizing methods for hydrogen equipment may need adjustments. Existing methods are generally okay if modified for hydrogen's properties, but formulas without molecular weight or specific gravity terms may become inaccurate. Suppliers should offer guidance for their products.</a:t>
            </a:r>
          </a:p>
        </p:txBody>
      </p:sp>
    </p:spTree>
    <p:extLst>
      <p:ext uri="{BB962C8B-B14F-4D97-AF65-F5344CB8AC3E}">
        <p14:creationId xmlns:p14="http://schemas.microsoft.com/office/powerpoint/2010/main" val="348677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E27C4-777A-AD6C-8571-665362C4F24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704670-7B2F-CE80-BDA0-EBD26C97DBF4}"/>
              </a:ext>
            </a:extLst>
          </p:cNvPr>
          <p:cNvSpPr>
            <a:spLocks noGrp="1"/>
          </p:cNvSpPr>
          <p:nvPr>
            <p:ph type="title"/>
          </p:nvPr>
        </p:nvSpPr>
        <p:spPr>
          <a:xfrm>
            <a:off x="623893" y="448764"/>
            <a:ext cx="8062907" cy="497801"/>
          </a:xfrm>
        </p:spPr>
        <p:txBody>
          <a:bodyPr>
            <a:normAutofit fontScale="90000"/>
          </a:bodyPr>
          <a:lstStyle/>
          <a:p>
            <a:r>
              <a:rPr lang="en-US" dirty="0"/>
              <a:t>Process Modelling and Pipeline Sizing</a:t>
            </a:r>
          </a:p>
        </p:txBody>
      </p:sp>
      <p:sp>
        <p:nvSpPr>
          <p:cNvPr id="4" name="Text Placeholder 3">
            <a:extLst>
              <a:ext uri="{FF2B5EF4-FFF2-40B4-BE49-F238E27FC236}">
                <a16:creationId xmlns:a16="http://schemas.microsoft.com/office/drawing/2014/main" id="{5D9DDE70-4501-958B-53A2-68633FA52060}"/>
              </a:ext>
            </a:extLst>
          </p:cNvPr>
          <p:cNvSpPr>
            <a:spLocks noGrp="1"/>
          </p:cNvSpPr>
          <p:nvPr>
            <p:ph type="body" idx="1"/>
          </p:nvPr>
        </p:nvSpPr>
        <p:spPr>
          <a:xfrm>
            <a:off x="623888" y="1020763"/>
            <a:ext cx="5667375" cy="498475"/>
          </a:xfrm>
        </p:spPr>
        <p:txBody>
          <a:bodyPr>
            <a:normAutofit/>
          </a:bodyPr>
          <a:lstStyle/>
          <a:p>
            <a:r>
              <a:rPr lang="en-US" dirty="0"/>
              <a:t>Pipeline Blowdown / Vent Sizing</a:t>
            </a:r>
          </a:p>
          <a:p>
            <a:endParaRPr lang="en-US" dirty="0"/>
          </a:p>
        </p:txBody>
      </p:sp>
      <p:sp>
        <p:nvSpPr>
          <p:cNvPr id="7" name="Text Placeholder 6">
            <a:extLst>
              <a:ext uri="{FF2B5EF4-FFF2-40B4-BE49-F238E27FC236}">
                <a16:creationId xmlns:a16="http://schemas.microsoft.com/office/drawing/2014/main" id="{58CCF972-A935-F6ED-4B64-A6819208E6C5}"/>
              </a:ext>
            </a:extLst>
          </p:cNvPr>
          <p:cNvSpPr>
            <a:spLocks noGrp="1"/>
          </p:cNvSpPr>
          <p:nvPr>
            <p:ph type="body" sz="quarter" idx="10"/>
          </p:nvPr>
        </p:nvSpPr>
        <p:spPr>
          <a:xfrm>
            <a:off x="623888" y="1519238"/>
            <a:ext cx="8341692" cy="3085714"/>
          </a:xfrm>
        </p:spPr>
        <p:txBody>
          <a:bodyPr>
            <a:noAutofit/>
          </a:bodyPr>
          <a:lstStyle/>
          <a:p>
            <a:pPr marL="0" indent="0" algn="just">
              <a:lnSpc>
                <a:spcPct val="100000"/>
              </a:lnSpc>
              <a:buNone/>
            </a:pPr>
            <a:r>
              <a:rPr lang="en-US" dirty="0"/>
              <a:t>Hydrogen pipeline blowdown vents require special design considerations due to the increased risk of ignition. Standard methods can be used, but modifications are necessary for hydrogen's properties. Key requirements include:</a:t>
            </a:r>
          </a:p>
          <a:p>
            <a:pPr marL="342900" indent="-342900" algn="just">
              <a:lnSpc>
                <a:spcPct val="100000"/>
              </a:lnSpc>
              <a:buFont typeface="+mj-lt"/>
              <a:buAutoNum type="arabicPeriod"/>
            </a:pPr>
            <a:r>
              <a:rPr lang="en-US" dirty="0"/>
              <a:t>Slow-opening vent valves to prevent pressure shocks.</a:t>
            </a:r>
          </a:p>
          <a:p>
            <a:pPr marL="342900" indent="-342900" algn="just">
              <a:lnSpc>
                <a:spcPct val="100000"/>
              </a:lnSpc>
              <a:buFont typeface="+mj-lt"/>
              <a:buAutoNum type="arabicPeriod"/>
            </a:pPr>
            <a:r>
              <a:rPr lang="en-US" dirty="0"/>
              <a:t>Vent openings should prevent static build-up by having an internal radius or toroidal shape.</a:t>
            </a:r>
          </a:p>
          <a:p>
            <a:pPr marL="342900" indent="-342900" algn="just">
              <a:lnSpc>
                <a:spcPct val="100000"/>
              </a:lnSpc>
              <a:buFont typeface="+mj-lt"/>
              <a:buAutoNum type="arabicPeriod"/>
            </a:pPr>
            <a:r>
              <a:rPr lang="en-US" dirty="0"/>
              <a:t>Vents must be earthed to prevent static electricity.</a:t>
            </a:r>
          </a:p>
          <a:p>
            <a:pPr marL="342900" indent="-342900" algn="just">
              <a:lnSpc>
                <a:spcPct val="100000"/>
              </a:lnSpc>
              <a:buFont typeface="+mj-lt"/>
              <a:buAutoNum type="arabicPeriod"/>
            </a:pPr>
            <a:r>
              <a:rPr lang="en-US" dirty="0"/>
              <a:t>Vent release should avoid ignition sources through dispersion calculations.</a:t>
            </a:r>
          </a:p>
          <a:p>
            <a:pPr marL="342900" indent="-342900" algn="just">
              <a:lnSpc>
                <a:spcPct val="100000"/>
              </a:lnSpc>
              <a:buFont typeface="+mj-lt"/>
              <a:buAutoNum type="arabicPeriod"/>
            </a:pPr>
            <a:r>
              <a:rPr lang="en-US" dirty="0"/>
              <a:t>Personnel should be excluded from radiation and blast zones; </a:t>
            </a:r>
          </a:p>
          <a:p>
            <a:pPr marL="342900" indent="-342900" algn="just">
              <a:lnSpc>
                <a:spcPct val="100000"/>
              </a:lnSpc>
              <a:buFont typeface="+mj-lt"/>
              <a:buAutoNum type="arabicPeriod"/>
            </a:pPr>
            <a:r>
              <a:rPr lang="en-US" dirty="0"/>
              <a:t>Auto-ignition must be confirmed not to occur either through testing or by providing evidence of safe venting in similar situations.</a:t>
            </a:r>
          </a:p>
        </p:txBody>
      </p:sp>
    </p:spTree>
    <p:extLst>
      <p:ext uri="{BB962C8B-B14F-4D97-AF65-F5344CB8AC3E}">
        <p14:creationId xmlns:p14="http://schemas.microsoft.com/office/powerpoint/2010/main" val="420750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15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54DC-F755-E245-A890-802A5396C5CE}"/>
              </a:ext>
            </a:extLst>
          </p:cNvPr>
          <p:cNvSpPr>
            <a:spLocks noGrp="1"/>
          </p:cNvSpPr>
          <p:nvPr>
            <p:ph type="ctrTitle"/>
          </p:nvPr>
        </p:nvSpPr>
        <p:spPr>
          <a:xfrm>
            <a:off x="486350" y="1433384"/>
            <a:ext cx="7772400" cy="922638"/>
          </a:xfrm>
        </p:spPr>
        <p:txBody>
          <a:bodyPr/>
          <a:lstStyle/>
          <a:p>
            <a:r>
              <a:rPr lang="en-US" dirty="0"/>
              <a:t>Overview</a:t>
            </a:r>
          </a:p>
        </p:txBody>
      </p:sp>
      <p:sp>
        <p:nvSpPr>
          <p:cNvPr id="3" name="Subtitle 2">
            <a:extLst>
              <a:ext uri="{FF2B5EF4-FFF2-40B4-BE49-F238E27FC236}">
                <a16:creationId xmlns:a16="http://schemas.microsoft.com/office/drawing/2014/main" id="{320DB07E-6DD4-7542-B8B4-77ED8246CBC3}"/>
              </a:ext>
            </a:extLst>
          </p:cNvPr>
          <p:cNvSpPr>
            <a:spLocks noGrp="1"/>
          </p:cNvSpPr>
          <p:nvPr>
            <p:ph type="subTitle" idx="1"/>
          </p:nvPr>
        </p:nvSpPr>
        <p:spPr>
          <a:xfrm>
            <a:off x="486350" y="2571749"/>
            <a:ext cx="8674443" cy="1349461"/>
          </a:xfrm>
        </p:spPr>
        <p:txBody>
          <a:bodyPr>
            <a:normAutofit fontScale="40000" lnSpcReduction="20000"/>
          </a:bodyPr>
          <a:lstStyle/>
          <a:p>
            <a:pPr>
              <a:lnSpc>
                <a:spcPct val="170000"/>
              </a:lnSpc>
            </a:pPr>
            <a:r>
              <a:rPr lang="en-US" sz="4300" dirty="0"/>
              <a:t>1- Process Modelling; Hydraulic Simulation and Line Sizing</a:t>
            </a:r>
          </a:p>
          <a:p>
            <a:pPr>
              <a:lnSpc>
                <a:spcPct val="170000"/>
              </a:lnSpc>
            </a:pPr>
            <a:r>
              <a:rPr lang="en-US" sz="4300" dirty="0"/>
              <a:t>2- Safety in Design; Release Event Consequence Modelling, Hazardous Area Classification</a:t>
            </a:r>
          </a:p>
        </p:txBody>
      </p:sp>
    </p:spTree>
    <p:extLst>
      <p:ext uri="{BB962C8B-B14F-4D97-AF65-F5344CB8AC3E}">
        <p14:creationId xmlns:p14="http://schemas.microsoft.com/office/powerpoint/2010/main" val="15576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FD989-0D5A-344A-9744-37AFEBF32547}"/>
              </a:ext>
            </a:extLst>
          </p:cNvPr>
          <p:cNvSpPr>
            <a:spLocks noGrp="1"/>
          </p:cNvSpPr>
          <p:nvPr>
            <p:ph type="title"/>
          </p:nvPr>
        </p:nvSpPr>
        <p:spPr>
          <a:xfrm>
            <a:off x="623893" y="448764"/>
            <a:ext cx="7053683" cy="1075236"/>
          </a:xfrm>
        </p:spPr>
        <p:txBody>
          <a:bodyPr>
            <a:normAutofit/>
          </a:bodyPr>
          <a:lstStyle/>
          <a:p>
            <a:r>
              <a:rPr lang="en-US" sz="3200" dirty="0"/>
              <a:t>Properties of Methane, Hydrogen and 10 %H2 Blends</a:t>
            </a:r>
          </a:p>
        </p:txBody>
      </p:sp>
      <p:graphicFrame>
        <p:nvGraphicFramePr>
          <p:cNvPr id="8" name="Table 7">
            <a:extLst>
              <a:ext uri="{FF2B5EF4-FFF2-40B4-BE49-F238E27FC236}">
                <a16:creationId xmlns:a16="http://schemas.microsoft.com/office/drawing/2014/main" id="{5958A2B4-FF22-2BD9-9D1D-514ADA4C522B}"/>
              </a:ext>
            </a:extLst>
          </p:cNvPr>
          <p:cNvGraphicFramePr>
            <a:graphicFrameLocks noGrp="1"/>
          </p:cNvGraphicFramePr>
          <p:nvPr>
            <p:extLst>
              <p:ext uri="{D42A27DB-BD31-4B8C-83A1-F6EECF244321}">
                <p14:modId xmlns:p14="http://schemas.microsoft.com/office/powerpoint/2010/main" val="806919468"/>
              </p:ext>
            </p:extLst>
          </p:nvPr>
        </p:nvGraphicFramePr>
        <p:xfrm>
          <a:off x="733167" y="1533993"/>
          <a:ext cx="7414056" cy="1924612"/>
        </p:xfrm>
        <a:graphic>
          <a:graphicData uri="http://schemas.openxmlformats.org/drawingml/2006/table">
            <a:tbl>
              <a:tblPr firstRow="1" bandRow="1">
                <a:tableStyleId>{93296810-A885-4BE3-A3E7-6D5BEEA58F35}</a:tableStyleId>
              </a:tblPr>
              <a:tblGrid>
                <a:gridCol w="2801770">
                  <a:extLst>
                    <a:ext uri="{9D8B030D-6E8A-4147-A177-3AD203B41FA5}">
                      <a16:colId xmlns:a16="http://schemas.microsoft.com/office/drawing/2014/main" val="3022543961"/>
                    </a:ext>
                  </a:extLst>
                </a:gridCol>
                <a:gridCol w="1594624">
                  <a:extLst>
                    <a:ext uri="{9D8B030D-6E8A-4147-A177-3AD203B41FA5}">
                      <a16:colId xmlns:a16="http://schemas.microsoft.com/office/drawing/2014/main" val="3128401887"/>
                    </a:ext>
                  </a:extLst>
                </a:gridCol>
                <a:gridCol w="1717288">
                  <a:extLst>
                    <a:ext uri="{9D8B030D-6E8A-4147-A177-3AD203B41FA5}">
                      <a16:colId xmlns:a16="http://schemas.microsoft.com/office/drawing/2014/main" val="1239906596"/>
                    </a:ext>
                  </a:extLst>
                </a:gridCol>
                <a:gridCol w="1300374">
                  <a:extLst>
                    <a:ext uri="{9D8B030D-6E8A-4147-A177-3AD203B41FA5}">
                      <a16:colId xmlns:a16="http://schemas.microsoft.com/office/drawing/2014/main" val="309274972"/>
                    </a:ext>
                  </a:extLst>
                </a:gridCol>
              </a:tblGrid>
              <a:tr h="278890">
                <a:tc>
                  <a:txBody>
                    <a:bodyPr/>
                    <a:lstStyle/>
                    <a:p>
                      <a:pPr algn="ctr"/>
                      <a:r>
                        <a:rPr lang="en-US" b="1" dirty="0">
                          <a:latin typeface="Arial" panose="020B0604020202020204" pitchFamily="34" charset="0"/>
                          <a:cs typeface="Arial" panose="020B0604020202020204" pitchFamily="34" charset="0"/>
                        </a:rPr>
                        <a:t>Parameter</a:t>
                      </a:r>
                    </a:p>
                  </a:txBody>
                  <a:tcPr anchor="ctr"/>
                </a:tc>
                <a:tc>
                  <a:txBody>
                    <a:bodyPr/>
                    <a:lstStyle/>
                    <a:p>
                      <a:pPr algn="ctr"/>
                      <a:r>
                        <a:rPr lang="en-US" b="1" dirty="0">
                          <a:latin typeface="Arial" panose="020B0604020202020204" pitchFamily="34" charset="0"/>
                          <a:cs typeface="Arial" panose="020B0604020202020204" pitchFamily="34" charset="0"/>
                        </a:rPr>
                        <a:t>100%CH4</a:t>
                      </a:r>
                    </a:p>
                  </a:txBody>
                  <a:tcPr anchor="ctr"/>
                </a:tc>
                <a:tc>
                  <a:txBody>
                    <a:bodyPr/>
                    <a:lstStyle/>
                    <a:p>
                      <a:pPr algn="ctr"/>
                      <a:r>
                        <a:rPr lang="en-US" b="1" dirty="0">
                          <a:latin typeface="Arial" panose="020B0604020202020204" pitchFamily="34" charset="0"/>
                          <a:cs typeface="Arial" panose="020B0604020202020204" pitchFamily="34" charset="0"/>
                        </a:rPr>
                        <a:t>10%H2 / 90%CH4</a:t>
                      </a:r>
                    </a:p>
                  </a:txBody>
                  <a:tcPr anchor="ctr"/>
                </a:tc>
                <a:tc>
                  <a:txBody>
                    <a:bodyPr/>
                    <a:lstStyle/>
                    <a:p>
                      <a:pPr algn="ctr"/>
                      <a:r>
                        <a:rPr lang="en-US" b="1" dirty="0">
                          <a:latin typeface="Arial" panose="020B0604020202020204" pitchFamily="34" charset="0"/>
                          <a:cs typeface="Arial" panose="020B0604020202020204" pitchFamily="34" charset="0"/>
                        </a:rPr>
                        <a:t>100%H2</a:t>
                      </a:r>
                    </a:p>
                  </a:txBody>
                  <a:tcPr anchor="ctr"/>
                </a:tc>
                <a:extLst>
                  <a:ext uri="{0D108BD9-81ED-4DB2-BD59-A6C34878D82A}">
                    <a16:rowId xmlns:a16="http://schemas.microsoft.com/office/drawing/2014/main" val="428720211"/>
                  </a:ext>
                </a:extLst>
              </a:tr>
              <a:tr h="406858">
                <a:tc>
                  <a:txBody>
                    <a:bodyPr/>
                    <a:lstStyle/>
                    <a:p>
                      <a:r>
                        <a:rPr lang="en-US" dirty="0">
                          <a:latin typeface="Arial" panose="020B0604020202020204" pitchFamily="34" charset="0"/>
                          <a:cs typeface="Arial" panose="020B0604020202020204" pitchFamily="34" charset="0"/>
                        </a:rPr>
                        <a:t>Molecular Weight [g/mol]</a:t>
                      </a:r>
                    </a:p>
                  </a:txBody>
                  <a:tcPr anchor="ctr"/>
                </a:tc>
                <a:tc>
                  <a:txBody>
                    <a:bodyPr/>
                    <a:lstStyle/>
                    <a:p>
                      <a:pPr algn="ctr"/>
                      <a:r>
                        <a:rPr lang="en-US" dirty="0">
                          <a:latin typeface="Arial" panose="020B0604020202020204" pitchFamily="34" charset="0"/>
                          <a:cs typeface="Arial" panose="020B0604020202020204" pitchFamily="34" charset="0"/>
                        </a:rPr>
                        <a:t>16.042</a:t>
                      </a:r>
                    </a:p>
                  </a:txBody>
                  <a:tcPr anchor="ctr"/>
                </a:tc>
                <a:tc>
                  <a:txBody>
                    <a:bodyPr/>
                    <a:lstStyle/>
                    <a:p>
                      <a:pPr algn="ctr"/>
                      <a:r>
                        <a:rPr lang="en-US" dirty="0">
                          <a:latin typeface="Arial" panose="020B0604020202020204" pitchFamily="34" charset="0"/>
                          <a:cs typeface="Arial" panose="020B0604020202020204" pitchFamily="34" charset="0"/>
                        </a:rPr>
                        <a:t>14.639</a:t>
                      </a:r>
                    </a:p>
                  </a:txBody>
                  <a:tcPr anchor="ctr"/>
                </a:tc>
                <a:tc>
                  <a:txBody>
                    <a:bodyPr/>
                    <a:lstStyle/>
                    <a:p>
                      <a:pPr algn="ctr"/>
                      <a:r>
                        <a:rPr lang="en-US" dirty="0">
                          <a:latin typeface="Arial" panose="020B0604020202020204" pitchFamily="34" charset="0"/>
                          <a:cs typeface="Arial" panose="020B0604020202020204" pitchFamily="34" charset="0"/>
                        </a:rPr>
                        <a:t>2.016</a:t>
                      </a:r>
                    </a:p>
                  </a:txBody>
                  <a:tcPr anchor="ctr"/>
                </a:tc>
                <a:extLst>
                  <a:ext uri="{0D108BD9-81ED-4DB2-BD59-A6C34878D82A}">
                    <a16:rowId xmlns:a16="http://schemas.microsoft.com/office/drawing/2014/main" val="358888546"/>
                  </a:ext>
                </a:extLst>
              </a:tr>
              <a:tr h="406858">
                <a:tc>
                  <a:txBody>
                    <a:bodyPr/>
                    <a:lstStyle/>
                    <a:p>
                      <a:r>
                        <a:rPr lang="en-US" dirty="0">
                          <a:latin typeface="Arial" panose="020B0604020202020204" pitchFamily="34" charset="0"/>
                          <a:cs typeface="Arial" panose="020B0604020202020204" pitchFamily="34" charset="0"/>
                        </a:rPr>
                        <a:t>Standard Density [kg/Sm3]</a:t>
                      </a:r>
                    </a:p>
                  </a:txBody>
                  <a:tcPr anchor="ctr"/>
                </a:tc>
                <a:tc>
                  <a:txBody>
                    <a:bodyPr/>
                    <a:lstStyle/>
                    <a:p>
                      <a:pPr algn="ctr"/>
                      <a:r>
                        <a:rPr lang="en-US" dirty="0">
                          <a:latin typeface="Arial" panose="020B0604020202020204" pitchFamily="34" charset="0"/>
                          <a:cs typeface="Arial" panose="020B0604020202020204" pitchFamily="34" charset="0"/>
                        </a:rPr>
                        <a:t>0.6785</a:t>
                      </a:r>
                    </a:p>
                  </a:txBody>
                  <a:tcPr anchor="ctr"/>
                </a:tc>
                <a:tc>
                  <a:txBody>
                    <a:bodyPr/>
                    <a:lstStyle/>
                    <a:p>
                      <a:pPr algn="ctr"/>
                      <a:r>
                        <a:rPr lang="en-US" dirty="0">
                          <a:latin typeface="Arial" panose="020B0604020202020204" pitchFamily="34" charset="0"/>
                          <a:cs typeface="Arial" panose="020B0604020202020204" pitchFamily="34" charset="0"/>
                        </a:rPr>
                        <a:t>0.6191</a:t>
                      </a:r>
                    </a:p>
                  </a:txBody>
                  <a:tcPr anchor="ctr"/>
                </a:tc>
                <a:tc>
                  <a:txBody>
                    <a:bodyPr/>
                    <a:lstStyle/>
                    <a:p>
                      <a:pPr algn="ctr"/>
                      <a:r>
                        <a:rPr lang="en-US" dirty="0">
                          <a:latin typeface="Arial" panose="020B0604020202020204" pitchFamily="34" charset="0"/>
                          <a:cs typeface="Arial" panose="020B0604020202020204" pitchFamily="34" charset="0"/>
                        </a:rPr>
                        <a:t>0.0853</a:t>
                      </a:r>
                    </a:p>
                  </a:txBody>
                  <a:tcPr anchor="ctr"/>
                </a:tc>
                <a:extLst>
                  <a:ext uri="{0D108BD9-81ED-4DB2-BD59-A6C34878D82A}">
                    <a16:rowId xmlns:a16="http://schemas.microsoft.com/office/drawing/2014/main" val="35749309"/>
                  </a:ext>
                </a:extLst>
              </a:tr>
              <a:tr h="406858">
                <a:tc>
                  <a:txBody>
                    <a:bodyPr/>
                    <a:lstStyle/>
                    <a:p>
                      <a:r>
                        <a:rPr lang="en-US" dirty="0">
                          <a:latin typeface="Arial" panose="020B0604020202020204" pitchFamily="34" charset="0"/>
                          <a:cs typeface="Arial" panose="020B0604020202020204" pitchFamily="34" charset="0"/>
                        </a:rPr>
                        <a:t>Specific Gravity Relative to Air </a:t>
                      </a:r>
                    </a:p>
                  </a:txBody>
                  <a:tcPr anchor="ctr"/>
                </a:tc>
                <a:tc>
                  <a:txBody>
                    <a:bodyPr/>
                    <a:lstStyle/>
                    <a:p>
                      <a:pPr algn="ctr"/>
                      <a:r>
                        <a:rPr lang="en-US" dirty="0">
                          <a:latin typeface="Arial" panose="020B0604020202020204" pitchFamily="34" charset="0"/>
                          <a:cs typeface="Arial" panose="020B0604020202020204" pitchFamily="34" charset="0"/>
                        </a:rPr>
                        <a:t>0.554</a:t>
                      </a:r>
                    </a:p>
                  </a:txBody>
                  <a:tcPr anchor="ctr"/>
                </a:tc>
                <a:tc>
                  <a:txBody>
                    <a:bodyPr/>
                    <a:lstStyle/>
                    <a:p>
                      <a:pPr algn="ctr"/>
                      <a:r>
                        <a:rPr lang="en-US" dirty="0">
                          <a:latin typeface="Arial" panose="020B0604020202020204" pitchFamily="34" charset="0"/>
                          <a:cs typeface="Arial" panose="020B0604020202020204" pitchFamily="34" charset="0"/>
                        </a:rPr>
                        <a:t>0.505</a:t>
                      </a:r>
                    </a:p>
                  </a:txBody>
                  <a:tcPr anchor="ctr"/>
                </a:tc>
                <a:tc>
                  <a:txBody>
                    <a:bodyPr/>
                    <a:lstStyle/>
                    <a:p>
                      <a:pPr algn="ctr"/>
                      <a:r>
                        <a:rPr lang="en-US" dirty="0">
                          <a:latin typeface="Arial" panose="020B0604020202020204" pitchFamily="34" charset="0"/>
                          <a:cs typeface="Arial" panose="020B0604020202020204" pitchFamily="34" charset="0"/>
                        </a:rPr>
                        <a:t>0.070</a:t>
                      </a:r>
                    </a:p>
                  </a:txBody>
                  <a:tcPr anchor="ctr"/>
                </a:tc>
                <a:extLst>
                  <a:ext uri="{0D108BD9-81ED-4DB2-BD59-A6C34878D82A}">
                    <a16:rowId xmlns:a16="http://schemas.microsoft.com/office/drawing/2014/main" val="1806940792"/>
                  </a:ext>
                </a:extLst>
              </a:tr>
              <a:tr h="406858">
                <a:tc>
                  <a:txBody>
                    <a:bodyPr/>
                    <a:lstStyle/>
                    <a:p>
                      <a:r>
                        <a:rPr lang="en-US" dirty="0">
                          <a:latin typeface="Arial" panose="020B0604020202020204" pitchFamily="34" charset="0"/>
                          <a:cs typeface="Arial" panose="020B0604020202020204" pitchFamily="34" charset="0"/>
                        </a:rPr>
                        <a:t>Joule Thomson Coefficient</a:t>
                      </a:r>
                    </a:p>
                  </a:txBody>
                  <a:tcPr anchor="ctr"/>
                </a:tc>
                <a:tc>
                  <a:txBody>
                    <a:bodyPr/>
                    <a:lstStyle/>
                    <a:p>
                      <a:pPr algn="ctr"/>
                      <a:r>
                        <a:rPr lang="en-US" dirty="0">
                          <a:latin typeface="Arial" panose="020B0604020202020204" pitchFamily="34" charset="0"/>
                          <a:cs typeface="Arial" panose="020B0604020202020204" pitchFamily="34" charset="0"/>
                        </a:rPr>
                        <a:t>Positive</a:t>
                      </a:r>
                    </a:p>
                  </a:txBody>
                  <a:tcPr anchor="ctr"/>
                </a:tc>
                <a:tc>
                  <a:txBody>
                    <a:bodyPr/>
                    <a:lstStyle/>
                    <a:p>
                      <a:pPr algn="ctr"/>
                      <a:r>
                        <a:rPr lang="en-US" dirty="0">
                          <a:latin typeface="Arial" panose="020B0604020202020204" pitchFamily="34" charset="0"/>
                          <a:cs typeface="Arial" panose="020B0604020202020204" pitchFamily="34" charset="0"/>
                        </a:rPr>
                        <a:t>Positive</a:t>
                      </a:r>
                    </a:p>
                  </a:txBody>
                  <a:tcPr anchor="ctr"/>
                </a:tc>
                <a:tc>
                  <a:txBody>
                    <a:bodyPr/>
                    <a:lstStyle/>
                    <a:p>
                      <a:pPr algn="ctr"/>
                      <a:r>
                        <a:rPr lang="en-US" dirty="0">
                          <a:latin typeface="Arial" panose="020B0604020202020204" pitchFamily="34" charset="0"/>
                          <a:cs typeface="Arial" panose="020B0604020202020204" pitchFamily="34" charset="0"/>
                        </a:rPr>
                        <a:t>Negative</a:t>
                      </a:r>
                    </a:p>
                  </a:txBody>
                  <a:tcPr anchor="ctr"/>
                </a:tc>
                <a:extLst>
                  <a:ext uri="{0D108BD9-81ED-4DB2-BD59-A6C34878D82A}">
                    <a16:rowId xmlns:a16="http://schemas.microsoft.com/office/drawing/2014/main" val="1799755344"/>
                  </a:ext>
                </a:extLst>
              </a:tr>
            </a:tbl>
          </a:graphicData>
        </a:graphic>
      </p:graphicFrame>
      <p:sp>
        <p:nvSpPr>
          <p:cNvPr id="4" name="TextBox 3">
            <a:extLst>
              <a:ext uri="{FF2B5EF4-FFF2-40B4-BE49-F238E27FC236}">
                <a16:creationId xmlns:a16="http://schemas.microsoft.com/office/drawing/2014/main" id="{F1850B11-99F3-6785-0F1F-986C358628A2}"/>
              </a:ext>
            </a:extLst>
          </p:cNvPr>
          <p:cNvSpPr txBox="1"/>
          <p:nvPr/>
        </p:nvSpPr>
        <p:spPr>
          <a:xfrm>
            <a:off x="733167" y="3468598"/>
            <a:ext cx="6478055" cy="1354217"/>
          </a:xfrm>
          <a:prstGeom prst="rect">
            <a:avLst/>
          </a:prstGeom>
          <a:noFill/>
        </p:spPr>
        <p:txBody>
          <a:bodyPr wrap="none" rtlCol="0">
            <a:spAutoFit/>
          </a:bodyPr>
          <a:lstStyle/>
          <a:p>
            <a:r>
              <a:rPr lang="en-US" sz="1600" dirty="0">
                <a:solidFill>
                  <a:srgbClr val="1A448C"/>
                </a:solidFill>
                <a:latin typeface="Arial" panose="020B0604020202020204" pitchFamily="34" charset="0"/>
                <a:cs typeface="Arial" panose="020B0604020202020204" pitchFamily="34" charset="0"/>
              </a:rPr>
              <a:t>NG = -0.5 °C per 100 kPa pressure drop </a:t>
            </a:r>
          </a:p>
          <a:p>
            <a:r>
              <a:rPr lang="en-US" sz="1600" dirty="0">
                <a:solidFill>
                  <a:srgbClr val="1A448C"/>
                </a:solidFill>
                <a:latin typeface="Arial" panose="020B0604020202020204" pitchFamily="34" charset="0"/>
                <a:cs typeface="Arial" panose="020B0604020202020204" pitchFamily="34" charset="0"/>
              </a:rPr>
              <a:t>(depends on the fluid composition - it could be from -0.3°C to -0.5 °C)</a:t>
            </a:r>
          </a:p>
          <a:p>
            <a:endParaRPr lang="en-US" sz="1600" dirty="0">
              <a:solidFill>
                <a:srgbClr val="1A448C"/>
              </a:solidFill>
              <a:latin typeface="Arial" panose="020B0604020202020204" pitchFamily="34" charset="0"/>
              <a:cs typeface="Arial" panose="020B0604020202020204" pitchFamily="34" charset="0"/>
            </a:endParaRPr>
          </a:p>
          <a:p>
            <a:r>
              <a:rPr lang="en-US" sz="1600" dirty="0">
                <a:solidFill>
                  <a:srgbClr val="1A448C"/>
                </a:solidFill>
                <a:latin typeface="Arial" panose="020B0604020202020204" pitchFamily="34" charset="0"/>
                <a:cs typeface="Arial" panose="020B0604020202020204" pitchFamily="34" charset="0"/>
              </a:rPr>
              <a:t>H2 = +0.04 °C per 100 kPa pressure drop.</a:t>
            </a:r>
          </a:p>
          <a:p>
            <a:endParaRPr lang="en-AU" dirty="0"/>
          </a:p>
        </p:txBody>
      </p:sp>
    </p:spTree>
    <p:extLst>
      <p:ext uri="{BB962C8B-B14F-4D97-AF65-F5344CB8AC3E}">
        <p14:creationId xmlns:p14="http://schemas.microsoft.com/office/powerpoint/2010/main" val="385969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6D26F-CD99-2112-73D6-6FA40156AC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3AFB175-D2D6-7E09-21F4-0260021B4E6D}"/>
              </a:ext>
            </a:extLst>
          </p:cNvPr>
          <p:cNvSpPr>
            <a:spLocks noGrp="1"/>
          </p:cNvSpPr>
          <p:nvPr>
            <p:ph type="title"/>
          </p:nvPr>
        </p:nvSpPr>
        <p:spPr>
          <a:xfrm>
            <a:off x="623893" y="448764"/>
            <a:ext cx="7053683" cy="1075236"/>
          </a:xfrm>
        </p:spPr>
        <p:txBody>
          <a:bodyPr>
            <a:normAutofit/>
          </a:bodyPr>
          <a:lstStyle/>
          <a:p>
            <a:r>
              <a:rPr lang="en-US" sz="3200" dirty="0"/>
              <a:t>Properties of Methane, Hydrogen and 10 %H2 Blends</a:t>
            </a:r>
          </a:p>
        </p:txBody>
      </p:sp>
      <p:graphicFrame>
        <p:nvGraphicFramePr>
          <p:cNvPr id="8" name="Table 7">
            <a:extLst>
              <a:ext uri="{FF2B5EF4-FFF2-40B4-BE49-F238E27FC236}">
                <a16:creationId xmlns:a16="http://schemas.microsoft.com/office/drawing/2014/main" id="{A0CC45CD-570C-DD15-7D38-09B61C8C6EEE}"/>
              </a:ext>
            </a:extLst>
          </p:cNvPr>
          <p:cNvGraphicFramePr>
            <a:graphicFrameLocks noGrp="1"/>
          </p:cNvGraphicFramePr>
          <p:nvPr>
            <p:extLst>
              <p:ext uri="{D42A27DB-BD31-4B8C-83A1-F6EECF244321}">
                <p14:modId xmlns:p14="http://schemas.microsoft.com/office/powerpoint/2010/main" val="3005466262"/>
              </p:ext>
            </p:extLst>
          </p:nvPr>
        </p:nvGraphicFramePr>
        <p:xfrm>
          <a:off x="623893" y="1533994"/>
          <a:ext cx="8207872" cy="1119194"/>
        </p:xfrm>
        <a:graphic>
          <a:graphicData uri="http://schemas.openxmlformats.org/drawingml/2006/table">
            <a:tbl>
              <a:tblPr firstRow="1" bandRow="1">
                <a:tableStyleId>{93296810-A885-4BE3-A3E7-6D5BEEA58F35}</a:tableStyleId>
              </a:tblPr>
              <a:tblGrid>
                <a:gridCol w="2788380">
                  <a:extLst>
                    <a:ext uri="{9D8B030D-6E8A-4147-A177-3AD203B41FA5}">
                      <a16:colId xmlns:a16="http://schemas.microsoft.com/office/drawing/2014/main" val="3022543961"/>
                    </a:ext>
                  </a:extLst>
                </a:gridCol>
                <a:gridCol w="1851103">
                  <a:extLst>
                    <a:ext uri="{9D8B030D-6E8A-4147-A177-3AD203B41FA5}">
                      <a16:colId xmlns:a16="http://schemas.microsoft.com/office/drawing/2014/main" val="3128401887"/>
                    </a:ext>
                  </a:extLst>
                </a:gridCol>
                <a:gridCol w="2007219">
                  <a:extLst>
                    <a:ext uri="{9D8B030D-6E8A-4147-A177-3AD203B41FA5}">
                      <a16:colId xmlns:a16="http://schemas.microsoft.com/office/drawing/2014/main" val="1239906596"/>
                    </a:ext>
                  </a:extLst>
                </a:gridCol>
                <a:gridCol w="1561170">
                  <a:extLst>
                    <a:ext uri="{9D8B030D-6E8A-4147-A177-3AD203B41FA5}">
                      <a16:colId xmlns:a16="http://schemas.microsoft.com/office/drawing/2014/main" val="309274972"/>
                    </a:ext>
                  </a:extLst>
                </a:gridCol>
              </a:tblGrid>
              <a:tr h="411007">
                <a:tc>
                  <a:txBody>
                    <a:bodyPr/>
                    <a:lstStyle/>
                    <a:p>
                      <a:pPr algn="ctr"/>
                      <a:r>
                        <a:rPr lang="en-US" b="1" dirty="0">
                          <a:latin typeface="Arial" panose="020B0604020202020204" pitchFamily="34" charset="0"/>
                          <a:cs typeface="Arial" panose="020B0604020202020204" pitchFamily="34" charset="0"/>
                        </a:rPr>
                        <a:t>Parameter</a:t>
                      </a:r>
                    </a:p>
                  </a:txBody>
                  <a:tcPr anchor="ctr"/>
                </a:tc>
                <a:tc>
                  <a:txBody>
                    <a:bodyPr/>
                    <a:lstStyle/>
                    <a:p>
                      <a:pPr algn="ctr"/>
                      <a:r>
                        <a:rPr lang="en-US" b="1" dirty="0">
                          <a:latin typeface="Arial" panose="020B0604020202020204" pitchFamily="34" charset="0"/>
                          <a:cs typeface="Arial" panose="020B0604020202020204" pitchFamily="34" charset="0"/>
                        </a:rPr>
                        <a:t>100%CH4</a:t>
                      </a:r>
                    </a:p>
                  </a:txBody>
                  <a:tcPr anchor="ctr"/>
                </a:tc>
                <a:tc>
                  <a:txBody>
                    <a:bodyPr/>
                    <a:lstStyle/>
                    <a:p>
                      <a:pPr algn="ctr"/>
                      <a:r>
                        <a:rPr lang="en-US" b="1" dirty="0">
                          <a:latin typeface="Arial" panose="020B0604020202020204" pitchFamily="34" charset="0"/>
                          <a:cs typeface="Arial" panose="020B0604020202020204" pitchFamily="34" charset="0"/>
                        </a:rPr>
                        <a:t>10%H2 / 90%CH4</a:t>
                      </a:r>
                    </a:p>
                  </a:txBody>
                  <a:tcPr anchor="ctr"/>
                </a:tc>
                <a:tc>
                  <a:txBody>
                    <a:bodyPr/>
                    <a:lstStyle/>
                    <a:p>
                      <a:pPr algn="ctr"/>
                      <a:r>
                        <a:rPr lang="en-US" b="1" dirty="0">
                          <a:latin typeface="Arial" panose="020B0604020202020204" pitchFamily="34" charset="0"/>
                          <a:cs typeface="Arial" panose="020B0604020202020204" pitchFamily="34" charset="0"/>
                        </a:rPr>
                        <a:t>100%H2</a:t>
                      </a:r>
                    </a:p>
                  </a:txBody>
                  <a:tcPr anchor="ctr"/>
                </a:tc>
                <a:extLst>
                  <a:ext uri="{0D108BD9-81ED-4DB2-BD59-A6C34878D82A}">
                    <a16:rowId xmlns:a16="http://schemas.microsoft.com/office/drawing/2014/main" val="428720211"/>
                  </a:ext>
                </a:extLst>
              </a:tr>
              <a:tr h="411007">
                <a:tc>
                  <a:txBody>
                    <a:bodyPr/>
                    <a:lstStyle/>
                    <a:p>
                      <a:r>
                        <a:rPr lang="en-US" dirty="0">
                          <a:latin typeface="Arial" panose="020B0604020202020204" pitchFamily="34" charset="0"/>
                          <a:cs typeface="Arial" panose="020B0604020202020204" pitchFamily="34" charset="0"/>
                        </a:rPr>
                        <a:t>Higher Heating Value [MJ/Sm3]</a:t>
                      </a:r>
                    </a:p>
                  </a:txBody>
                  <a:tcPr anchor="ctr"/>
                </a:tc>
                <a:tc>
                  <a:txBody>
                    <a:bodyPr/>
                    <a:lstStyle/>
                    <a:p>
                      <a:pPr algn="ctr"/>
                      <a:r>
                        <a:rPr lang="en-US" dirty="0">
                          <a:latin typeface="Arial" panose="020B0604020202020204" pitchFamily="34" charset="0"/>
                          <a:cs typeface="Arial" panose="020B0604020202020204" pitchFamily="34" charset="0"/>
                        </a:rPr>
                        <a:t>37.71</a:t>
                      </a:r>
                    </a:p>
                  </a:txBody>
                  <a:tcPr anchor="ctr"/>
                </a:tc>
                <a:tc>
                  <a:txBody>
                    <a:bodyPr/>
                    <a:lstStyle/>
                    <a:p>
                      <a:pPr algn="ctr"/>
                      <a:r>
                        <a:rPr lang="en-US" dirty="0">
                          <a:latin typeface="Arial" panose="020B0604020202020204" pitchFamily="34" charset="0"/>
                          <a:cs typeface="Arial" panose="020B0604020202020204" pitchFamily="34" charset="0"/>
                        </a:rPr>
                        <a:t>35.15</a:t>
                      </a:r>
                    </a:p>
                  </a:txBody>
                  <a:tcPr anchor="ctr"/>
                </a:tc>
                <a:tc>
                  <a:txBody>
                    <a:bodyPr/>
                    <a:lstStyle/>
                    <a:p>
                      <a:pPr algn="ctr"/>
                      <a:r>
                        <a:rPr lang="en-US" dirty="0">
                          <a:latin typeface="Arial" panose="020B0604020202020204" pitchFamily="34" charset="0"/>
                          <a:cs typeface="Arial" panose="020B0604020202020204" pitchFamily="34" charset="0"/>
                        </a:rPr>
                        <a:t>12.10</a:t>
                      </a:r>
                    </a:p>
                  </a:txBody>
                  <a:tcPr anchor="ctr"/>
                </a:tc>
                <a:extLst>
                  <a:ext uri="{0D108BD9-81ED-4DB2-BD59-A6C34878D82A}">
                    <a16:rowId xmlns:a16="http://schemas.microsoft.com/office/drawing/2014/main" val="1799755344"/>
                  </a:ext>
                </a:extLst>
              </a:tr>
              <a:tr h="253223">
                <a:tc>
                  <a:txBody>
                    <a:bodyPr/>
                    <a:lstStyle/>
                    <a:p>
                      <a:r>
                        <a:rPr lang="en-US" dirty="0">
                          <a:latin typeface="Arial" panose="020B0604020202020204" pitchFamily="34" charset="0"/>
                          <a:cs typeface="Arial" panose="020B0604020202020204" pitchFamily="34" charset="0"/>
                        </a:rPr>
                        <a:t>WI</a:t>
                      </a:r>
                    </a:p>
                  </a:txBody>
                  <a:tcPr anchor="ctr"/>
                </a:tc>
                <a:tc>
                  <a:txBody>
                    <a:bodyPr/>
                    <a:lstStyle/>
                    <a:p>
                      <a:pPr algn="ctr"/>
                      <a:r>
                        <a:rPr lang="en-US" dirty="0">
                          <a:latin typeface="Arial" panose="020B0604020202020204" pitchFamily="34" charset="0"/>
                          <a:cs typeface="Arial" panose="020B0604020202020204" pitchFamily="34" charset="0"/>
                        </a:rPr>
                        <a:t>50.67</a:t>
                      </a:r>
                    </a:p>
                  </a:txBody>
                  <a:tcPr anchor="ctr"/>
                </a:tc>
                <a:tc>
                  <a:txBody>
                    <a:bodyPr/>
                    <a:lstStyle/>
                    <a:p>
                      <a:pPr algn="ctr"/>
                      <a:r>
                        <a:rPr lang="en-US" dirty="0">
                          <a:latin typeface="Arial" panose="020B0604020202020204" pitchFamily="34" charset="0"/>
                          <a:cs typeface="Arial" panose="020B0604020202020204" pitchFamily="34" charset="0"/>
                        </a:rPr>
                        <a:t>49.44</a:t>
                      </a:r>
                    </a:p>
                  </a:txBody>
                  <a:tcPr anchor="ctr"/>
                </a:tc>
                <a:tc>
                  <a:txBody>
                    <a:bodyPr/>
                    <a:lstStyle/>
                    <a:p>
                      <a:pPr algn="ctr"/>
                      <a:r>
                        <a:rPr lang="en-US" dirty="0">
                          <a:latin typeface="Arial" panose="020B0604020202020204" pitchFamily="34" charset="0"/>
                          <a:cs typeface="Arial" panose="020B0604020202020204" pitchFamily="34" charset="0"/>
                        </a:rPr>
                        <a:t>45.87</a:t>
                      </a:r>
                    </a:p>
                  </a:txBody>
                  <a:tcPr anchor="ctr"/>
                </a:tc>
                <a:extLst>
                  <a:ext uri="{0D108BD9-81ED-4DB2-BD59-A6C34878D82A}">
                    <a16:rowId xmlns:a16="http://schemas.microsoft.com/office/drawing/2014/main" val="1470707955"/>
                  </a:ext>
                </a:extLst>
              </a:tr>
            </a:tbl>
          </a:graphicData>
        </a:graphic>
      </p:graphicFrame>
      <p:pic>
        <p:nvPicPr>
          <p:cNvPr id="2" name="Picture 1">
            <a:extLst>
              <a:ext uri="{FF2B5EF4-FFF2-40B4-BE49-F238E27FC236}">
                <a16:creationId xmlns:a16="http://schemas.microsoft.com/office/drawing/2014/main" id="{86718235-44C2-01FA-E3EA-550668DD50B3}"/>
              </a:ext>
            </a:extLst>
          </p:cNvPr>
          <p:cNvPicPr>
            <a:picLocks noChangeAspect="1"/>
          </p:cNvPicPr>
          <p:nvPr/>
        </p:nvPicPr>
        <p:blipFill>
          <a:blip r:embed="rId3"/>
          <a:stretch>
            <a:fillRect/>
          </a:stretch>
        </p:blipFill>
        <p:spPr>
          <a:xfrm>
            <a:off x="4919805" y="2667259"/>
            <a:ext cx="3067293" cy="1963417"/>
          </a:xfrm>
          <a:prstGeom prst="rect">
            <a:avLst/>
          </a:prstGeom>
        </p:spPr>
      </p:pic>
      <p:sp>
        <p:nvSpPr>
          <p:cNvPr id="4" name="TextBox 3">
            <a:extLst>
              <a:ext uri="{FF2B5EF4-FFF2-40B4-BE49-F238E27FC236}">
                <a16:creationId xmlns:a16="http://schemas.microsoft.com/office/drawing/2014/main" id="{D5A14D88-77F3-1EAD-ED84-73E316939A72}"/>
              </a:ext>
            </a:extLst>
          </p:cNvPr>
          <p:cNvSpPr txBox="1"/>
          <p:nvPr/>
        </p:nvSpPr>
        <p:spPr>
          <a:xfrm>
            <a:off x="485849" y="2814794"/>
            <a:ext cx="4297907" cy="1815882"/>
          </a:xfrm>
          <a:prstGeom prst="rect">
            <a:avLst/>
          </a:prstGeom>
          <a:noFill/>
        </p:spPr>
        <p:txBody>
          <a:bodyPr wrap="square">
            <a:spAutoFit/>
          </a:bodyPr>
          <a:lstStyle/>
          <a:p>
            <a:pPr algn="just"/>
            <a:r>
              <a:rPr lang="en-US" sz="1600" dirty="0">
                <a:latin typeface="Arial" panose="020B0604020202020204" pitchFamily="34" charset="0"/>
                <a:cs typeface="Arial" panose="020B0604020202020204" pitchFamily="34" charset="0"/>
              </a:rPr>
              <a:t>The Wobbe Index affects burner performance and may introduce safety risks like flameout or light-back. Changes in the Wobbe Index can affect gas appliance performance, leading to safety issues. When converting to hydrogen or blends, systems with appliances may need assessment or replacement.</a:t>
            </a:r>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26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29BA0-B8C2-94D2-0D50-4916FFD7ECE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EBDD835-780F-AE89-5528-4FBA1B0267D7}"/>
              </a:ext>
            </a:extLst>
          </p:cNvPr>
          <p:cNvSpPr>
            <a:spLocks noGrp="1"/>
          </p:cNvSpPr>
          <p:nvPr>
            <p:ph type="title"/>
          </p:nvPr>
        </p:nvSpPr>
        <p:spPr>
          <a:xfrm>
            <a:off x="623893" y="448764"/>
            <a:ext cx="7437545" cy="1154176"/>
          </a:xfrm>
        </p:spPr>
        <p:txBody>
          <a:bodyPr>
            <a:normAutofit/>
          </a:bodyPr>
          <a:lstStyle/>
          <a:p>
            <a:r>
              <a:rPr lang="en-US" sz="3200" dirty="0"/>
              <a:t>Properties of Methane, Hydrogen and 10 %H2 Blends </a:t>
            </a:r>
          </a:p>
        </p:txBody>
      </p:sp>
      <p:graphicFrame>
        <p:nvGraphicFramePr>
          <p:cNvPr id="10" name="Table 9">
            <a:extLst>
              <a:ext uri="{FF2B5EF4-FFF2-40B4-BE49-F238E27FC236}">
                <a16:creationId xmlns:a16="http://schemas.microsoft.com/office/drawing/2014/main" id="{241DB6AB-3D79-1242-8737-D2D25D5EC532}"/>
              </a:ext>
            </a:extLst>
          </p:cNvPr>
          <p:cNvGraphicFramePr>
            <a:graphicFrameLocks noGrp="1"/>
          </p:cNvGraphicFramePr>
          <p:nvPr>
            <p:extLst>
              <p:ext uri="{D42A27DB-BD31-4B8C-83A1-F6EECF244321}">
                <p14:modId xmlns:p14="http://schemas.microsoft.com/office/powerpoint/2010/main" val="4208849107"/>
              </p:ext>
            </p:extLst>
          </p:nvPr>
        </p:nvGraphicFramePr>
        <p:xfrm>
          <a:off x="718250" y="1545222"/>
          <a:ext cx="7414056" cy="2859338"/>
        </p:xfrm>
        <a:graphic>
          <a:graphicData uri="http://schemas.openxmlformats.org/drawingml/2006/table">
            <a:tbl>
              <a:tblPr firstRow="1" bandRow="1">
                <a:tableStyleId>{93296810-A885-4BE3-A3E7-6D5BEEA58F35}</a:tableStyleId>
              </a:tblPr>
              <a:tblGrid>
                <a:gridCol w="1853514">
                  <a:extLst>
                    <a:ext uri="{9D8B030D-6E8A-4147-A177-3AD203B41FA5}">
                      <a16:colId xmlns:a16="http://schemas.microsoft.com/office/drawing/2014/main" val="3022543961"/>
                    </a:ext>
                  </a:extLst>
                </a:gridCol>
                <a:gridCol w="1853514">
                  <a:extLst>
                    <a:ext uri="{9D8B030D-6E8A-4147-A177-3AD203B41FA5}">
                      <a16:colId xmlns:a16="http://schemas.microsoft.com/office/drawing/2014/main" val="3128401887"/>
                    </a:ext>
                  </a:extLst>
                </a:gridCol>
                <a:gridCol w="1853514">
                  <a:extLst>
                    <a:ext uri="{9D8B030D-6E8A-4147-A177-3AD203B41FA5}">
                      <a16:colId xmlns:a16="http://schemas.microsoft.com/office/drawing/2014/main" val="1239906596"/>
                    </a:ext>
                  </a:extLst>
                </a:gridCol>
                <a:gridCol w="1853514">
                  <a:extLst>
                    <a:ext uri="{9D8B030D-6E8A-4147-A177-3AD203B41FA5}">
                      <a16:colId xmlns:a16="http://schemas.microsoft.com/office/drawing/2014/main" val="309274972"/>
                    </a:ext>
                  </a:extLst>
                </a:gridCol>
              </a:tblGrid>
              <a:tr h="344738">
                <a:tc>
                  <a:txBody>
                    <a:bodyPr/>
                    <a:lstStyle/>
                    <a:p>
                      <a:pPr algn="ctr"/>
                      <a:r>
                        <a:rPr lang="en-US" b="1" dirty="0">
                          <a:latin typeface="Arial" panose="020B0604020202020204" pitchFamily="34" charset="0"/>
                          <a:cs typeface="Arial" panose="020B0604020202020204" pitchFamily="34" charset="0"/>
                        </a:rPr>
                        <a:t>Parameter</a:t>
                      </a:r>
                    </a:p>
                  </a:txBody>
                  <a:tcPr anchor="ctr"/>
                </a:tc>
                <a:tc>
                  <a:txBody>
                    <a:bodyPr/>
                    <a:lstStyle/>
                    <a:p>
                      <a:pPr algn="ctr"/>
                      <a:r>
                        <a:rPr lang="en-US" b="1" dirty="0">
                          <a:latin typeface="Arial" panose="020B0604020202020204" pitchFamily="34" charset="0"/>
                          <a:cs typeface="Arial" panose="020B0604020202020204" pitchFamily="34" charset="0"/>
                        </a:rPr>
                        <a:t>100%CH4</a:t>
                      </a:r>
                    </a:p>
                  </a:txBody>
                  <a:tcPr anchor="ctr"/>
                </a:tc>
                <a:tc>
                  <a:txBody>
                    <a:bodyPr/>
                    <a:lstStyle/>
                    <a:p>
                      <a:pPr algn="ctr"/>
                      <a:r>
                        <a:rPr lang="en-US" b="1" dirty="0">
                          <a:latin typeface="Arial" panose="020B0604020202020204" pitchFamily="34" charset="0"/>
                          <a:cs typeface="Arial" panose="020B0604020202020204" pitchFamily="34" charset="0"/>
                        </a:rPr>
                        <a:t>10%H2 / 90%CH4</a:t>
                      </a:r>
                    </a:p>
                  </a:txBody>
                  <a:tcPr anchor="ctr"/>
                </a:tc>
                <a:tc>
                  <a:txBody>
                    <a:bodyPr/>
                    <a:lstStyle/>
                    <a:p>
                      <a:pPr algn="ctr"/>
                      <a:r>
                        <a:rPr lang="en-US" b="1" dirty="0">
                          <a:latin typeface="Arial" panose="020B0604020202020204" pitchFamily="34" charset="0"/>
                          <a:cs typeface="Arial" panose="020B0604020202020204" pitchFamily="34" charset="0"/>
                        </a:rPr>
                        <a:t>100%H2</a:t>
                      </a:r>
                    </a:p>
                  </a:txBody>
                  <a:tcPr anchor="ctr"/>
                </a:tc>
                <a:extLst>
                  <a:ext uri="{0D108BD9-81ED-4DB2-BD59-A6C34878D82A}">
                    <a16:rowId xmlns:a16="http://schemas.microsoft.com/office/drawing/2014/main" val="428720211"/>
                  </a:ext>
                </a:extLst>
              </a:tr>
              <a:tr h="484127">
                <a:tc>
                  <a:txBody>
                    <a:bodyPr/>
                    <a:lstStyle/>
                    <a:p>
                      <a:r>
                        <a:rPr lang="en-US" dirty="0">
                          <a:latin typeface="Arial" panose="020B0604020202020204" pitchFamily="34" charset="0"/>
                          <a:cs typeface="Arial" panose="020B0604020202020204" pitchFamily="34" charset="0"/>
                        </a:rPr>
                        <a:t>Auto Ignition Temperature [°C]</a:t>
                      </a:r>
                    </a:p>
                  </a:txBody>
                  <a:tcPr anchor="ctr"/>
                </a:tc>
                <a:tc>
                  <a:txBody>
                    <a:bodyPr/>
                    <a:lstStyle/>
                    <a:p>
                      <a:pPr algn="ctr"/>
                      <a:r>
                        <a:rPr lang="en-US" dirty="0">
                          <a:latin typeface="Arial" panose="020B0604020202020204" pitchFamily="34" charset="0"/>
                          <a:cs typeface="Arial" panose="020B0604020202020204" pitchFamily="34" charset="0"/>
                        </a:rPr>
                        <a:t>600</a:t>
                      </a:r>
                    </a:p>
                  </a:txBody>
                  <a:tcPr anchor="ctr"/>
                </a:tc>
                <a:tc>
                  <a:txBody>
                    <a:bodyPr/>
                    <a:lstStyle/>
                    <a:p>
                      <a:pPr algn="ctr"/>
                      <a:r>
                        <a:rPr lang="en-US" dirty="0">
                          <a:latin typeface="Arial" panose="020B0604020202020204" pitchFamily="34" charset="0"/>
                          <a:cs typeface="Arial" panose="020B0604020202020204" pitchFamily="34" charset="0"/>
                        </a:rPr>
                        <a:t>560 to 600</a:t>
                      </a:r>
                    </a:p>
                  </a:txBody>
                  <a:tcPr anchor="ctr"/>
                </a:tc>
                <a:tc>
                  <a:txBody>
                    <a:bodyPr/>
                    <a:lstStyle/>
                    <a:p>
                      <a:pPr algn="ctr"/>
                      <a:r>
                        <a:rPr lang="en-US" dirty="0">
                          <a:latin typeface="Arial" panose="020B0604020202020204" pitchFamily="34" charset="0"/>
                          <a:cs typeface="Arial" panose="020B0604020202020204" pitchFamily="34" charset="0"/>
                        </a:rPr>
                        <a:t>560</a:t>
                      </a:r>
                    </a:p>
                  </a:txBody>
                  <a:tcPr anchor="ctr"/>
                </a:tc>
                <a:extLst>
                  <a:ext uri="{0D108BD9-81ED-4DB2-BD59-A6C34878D82A}">
                    <a16:rowId xmlns:a16="http://schemas.microsoft.com/office/drawing/2014/main" val="358888546"/>
                  </a:ext>
                </a:extLst>
              </a:tr>
              <a:tr h="484127">
                <a:tc>
                  <a:txBody>
                    <a:bodyPr/>
                    <a:lstStyle/>
                    <a:p>
                      <a:r>
                        <a:rPr lang="en-US" dirty="0">
                          <a:latin typeface="Arial" panose="020B0604020202020204" pitchFamily="34" charset="0"/>
                          <a:cs typeface="Arial" panose="020B0604020202020204" pitchFamily="34" charset="0"/>
                        </a:rPr>
                        <a:t>Hazardous Area Temperature Class</a:t>
                      </a:r>
                    </a:p>
                  </a:txBody>
                  <a:tcPr anchor="ctr"/>
                </a:tc>
                <a:tc>
                  <a:txBody>
                    <a:bodyPr/>
                    <a:lstStyle/>
                    <a:p>
                      <a:pPr algn="ctr"/>
                      <a:r>
                        <a:rPr lang="en-US" dirty="0">
                          <a:latin typeface="Arial" panose="020B0604020202020204" pitchFamily="34" charset="0"/>
                          <a:cs typeface="Arial" panose="020B0604020202020204" pitchFamily="34" charset="0"/>
                        </a:rPr>
                        <a:t>T1</a:t>
                      </a:r>
                    </a:p>
                  </a:txBody>
                  <a:tcPr anchor="ctr"/>
                </a:tc>
                <a:tc>
                  <a:txBody>
                    <a:bodyPr/>
                    <a:lstStyle/>
                    <a:p>
                      <a:pPr algn="ctr"/>
                      <a:r>
                        <a:rPr lang="en-US" dirty="0">
                          <a:latin typeface="Arial" panose="020B0604020202020204" pitchFamily="34" charset="0"/>
                          <a:cs typeface="Arial" panose="020B0604020202020204" pitchFamily="34" charset="0"/>
                        </a:rPr>
                        <a:t>T1</a:t>
                      </a:r>
                    </a:p>
                  </a:txBody>
                  <a:tcPr anchor="ctr"/>
                </a:tc>
                <a:tc>
                  <a:txBody>
                    <a:bodyPr/>
                    <a:lstStyle/>
                    <a:p>
                      <a:pPr algn="ctr"/>
                      <a:r>
                        <a:rPr lang="en-US" dirty="0">
                          <a:latin typeface="Arial" panose="020B0604020202020204" pitchFamily="34" charset="0"/>
                          <a:cs typeface="Arial" panose="020B0604020202020204" pitchFamily="34" charset="0"/>
                        </a:rPr>
                        <a:t>T1</a:t>
                      </a:r>
                    </a:p>
                  </a:txBody>
                  <a:tcPr anchor="ctr"/>
                </a:tc>
                <a:extLst>
                  <a:ext uri="{0D108BD9-81ED-4DB2-BD59-A6C34878D82A}">
                    <a16:rowId xmlns:a16="http://schemas.microsoft.com/office/drawing/2014/main" val="35749309"/>
                  </a:ext>
                </a:extLst>
              </a:tr>
              <a:tr h="484127">
                <a:tc>
                  <a:txBody>
                    <a:bodyPr/>
                    <a:lstStyle/>
                    <a:p>
                      <a:r>
                        <a:rPr lang="en-US" dirty="0">
                          <a:latin typeface="Arial" panose="020B0604020202020204" pitchFamily="34" charset="0"/>
                          <a:cs typeface="Arial" panose="020B0604020202020204" pitchFamily="34" charset="0"/>
                        </a:rPr>
                        <a:t>Lower Flammability Limit [vol%]</a:t>
                      </a:r>
                    </a:p>
                  </a:txBody>
                  <a:tcPr anchor="ctr"/>
                </a:tc>
                <a:tc>
                  <a:txBody>
                    <a:bodyPr/>
                    <a:lstStyle/>
                    <a:p>
                      <a:pPr algn="ctr"/>
                      <a:r>
                        <a:rPr lang="en-US" dirty="0">
                          <a:latin typeface="Arial" panose="020B0604020202020204" pitchFamily="34" charset="0"/>
                          <a:cs typeface="Arial" panose="020B0604020202020204" pitchFamily="34" charset="0"/>
                        </a:rPr>
                        <a:t>4.4</a:t>
                      </a:r>
                    </a:p>
                  </a:txBody>
                  <a:tcPr anchor="ctr"/>
                </a:tc>
                <a:tc>
                  <a:txBody>
                    <a:bodyPr/>
                    <a:lstStyle/>
                    <a:p>
                      <a:pPr algn="ctr"/>
                      <a:r>
                        <a:rPr lang="en-US" dirty="0">
                          <a:latin typeface="Arial" panose="020B0604020202020204" pitchFamily="34" charset="0"/>
                          <a:cs typeface="Arial" panose="020B0604020202020204" pitchFamily="34" charset="0"/>
                        </a:rPr>
                        <a:t>4.4</a:t>
                      </a:r>
                    </a:p>
                  </a:txBody>
                  <a:tcPr anchor="ctr"/>
                </a:tc>
                <a:tc>
                  <a:txBody>
                    <a:bodyPr/>
                    <a:lstStyle/>
                    <a:p>
                      <a:pPr algn="ctr"/>
                      <a:r>
                        <a:rPr lang="en-US" dirty="0">
                          <a:latin typeface="Arial" panose="020B0604020202020204" pitchFamily="34" charset="0"/>
                          <a:cs typeface="Arial" panose="020B0604020202020204" pitchFamily="34" charset="0"/>
                        </a:rPr>
                        <a:t>4.0</a:t>
                      </a:r>
                    </a:p>
                  </a:txBody>
                  <a:tcPr anchor="ctr"/>
                </a:tc>
                <a:extLst>
                  <a:ext uri="{0D108BD9-81ED-4DB2-BD59-A6C34878D82A}">
                    <a16:rowId xmlns:a16="http://schemas.microsoft.com/office/drawing/2014/main" val="1806940792"/>
                  </a:ext>
                </a:extLst>
              </a:tr>
              <a:tr h="484127">
                <a:tc>
                  <a:txBody>
                    <a:bodyPr/>
                    <a:lstStyle/>
                    <a:p>
                      <a:r>
                        <a:rPr lang="en-US" dirty="0">
                          <a:latin typeface="Arial" panose="020B0604020202020204" pitchFamily="34" charset="0"/>
                          <a:cs typeface="Arial" panose="020B0604020202020204" pitchFamily="34" charset="0"/>
                        </a:rPr>
                        <a:t>Upper Flammability Limit [vol%]</a:t>
                      </a:r>
                    </a:p>
                  </a:txBody>
                  <a:tcPr anchor="ctr"/>
                </a:tc>
                <a:tc>
                  <a:txBody>
                    <a:bodyPr/>
                    <a:lstStyle/>
                    <a:p>
                      <a:pPr algn="ctr"/>
                      <a:r>
                        <a:rPr lang="en-US" dirty="0">
                          <a:latin typeface="Arial" panose="020B0604020202020204" pitchFamily="34" charset="0"/>
                          <a:cs typeface="Arial" panose="020B0604020202020204" pitchFamily="34" charset="0"/>
                        </a:rPr>
                        <a:t>17.0</a:t>
                      </a:r>
                    </a:p>
                  </a:txBody>
                  <a:tcPr anchor="ctr"/>
                </a:tc>
                <a:tc>
                  <a:txBody>
                    <a:bodyPr/>
                    <a:lstStyle/>
                    <a:p>
                      <a:pPr algn="ctr"/>
                      <a:r>
                        <a:rPr lang="en-US" dirty="0">
                          <a:latin typeface="Arial" panose="020B0604020202020204" pitchFamily="34" charset="0"/>
                          <a:cs typeface="Arial" panose="020B0604020202020204" pitchFamily="34" charset="0"/>
                        </a:rPr>
                        <a:t>18.4</a:t>
                      </a:r>
                    </a:p>
                  </a:txBody>
                  <a:tcPr anchor="ctr"/>
                </a:tc>
                <a:tc>
                  <a:txBody>
                    <a:bodyPr/>
                    <a:lstStyle/>
                    <a:p>
                      <a:pPr algn="ctr"/>
                      <a:r>
                        <a:rPr lang="en-US" dirty="0">
                          <a:latin typeface="Arial" panose="020B0604020202020204" pitchFamily="34" charset="0"/>
                          <a:cs typeface="Arial" panose="020B0604020202020204" pitchFamily="34" charset="0"/>
                        </a:rPr>
                        <a:t>77.0</a:t>
                      </a:r>
                    </a:p>
                  </a:txBody>
                  <a:tcPr anchor="ctr"/>
                </a:tc>
                <a:extLst>
                  <a:ext uri="{0D108BD9-81ED-4DB2-BD59-A6C34878D82A}">
                    <a16:rowId xmlns:a16="http://schemas.microsoft.com/office/drawing/2014/main" val="1799755344"/>
                  </a:ext>
                </a:extLst>
              </a:tr>
              <a:tr h="484127">
                <a:tc>
                  <a:txBody>
                    <a:bodyPr/>
                    <a:lstStyle/>
                    <a:p>
                      <a:r>
                        <a:rPr lang="en-US" dirty="0">
                          <a:latin typeface="Arial" panose="020B0604020202020204" pitchFamily="34" charset="0"/>
                          <a:cs typeface="Arial" panose="020B0604020202020204" pitchFamily="34" charset="0"/>
                        </a:rPr>
                        <a:t>Hazardous Area Equipment Group</a:t>
                      </a:r>
                    </a:p>
                  </a:txBody>
                  <a:tcPr anchor="ctr"/>
                </a:tc>
                <a:tc>
                  <a:txBody>
                    <a:bodyPr/>
                    <a:lstStyle/>
                    <a:p>
                      <a:pPr algn="ctr"/>
                      <a:r>
                        <a:rPr lang="en-US" dirty="0">
                          <a:latin typeface="Arial" panose="020B0604020202020204" pitchFamily="34" charset="0"/>
                          <a:cs typeface="Arial" panose="020B0604020202020204" pitchFamily="34" charset="0"/>
                        </a:rPr>
                        <a:t>IIA</a:t>
                      </a:r>
                    </a:p>
                  </a:txBody>
                  <a:tcPr anchor="ctr"/>
                </a:tc>
                <a:tc>
                  <a:txBody>
                    <a:bodyPr/>
                    <a:lstStyle/>
                    <a:p>
                      <a:pPr algn="ctr"/>
                      <a:r>
                        <a:rPr lang="en-US" dirty="0">
                          <a:latin typeface="Arial" panose="020B0604020202020204" pitchFamily="34" charset="0"/>
                          <a:cs typeface="Arial" panose="020B0604020202020204" pitchFamily="34" charset="0"/>
                        </a:rPr>
                        <a:t>IIB</a:t>
                      </a:r>
                    </a:p>
                  </a:txBody>
                  <a:tcPr anchor="ctr"/>
                </a:tc>
                <a:tc>
                  <a:txBody>
                    <a:bodyPr/>
                    <a:lstStyle/>
                    <a:p>
                      <a:pPr algn="ctr"/>
                      <a:r>
                        <a:rPr lang="en-US" dirty="0">
                          <a:latin typeface="Arial" panose="020B0604020202020204" pitchFamily="34" charset="0"/>
                          <a:cs typeface="Arial" panose="020B0604020202020204" pitchFamily="34" charset="0"/>
                        </a:rPr>
                        <a:t>IIC</a:t>
                      </a:r>
                    </a:p>
                  </a:txBody>
                  <a:tcPr anchor="ctr"/>
                </a:tc>
                <a:extLst>
                  <a:ext uri="{0D108BD9-81ED-4DB2-BD59-A6C34878D82A}">
                    <a16:rowId xmlns:a16="http://schemas.microsoft.com/office/drawing/2014/main" val="1470707955"/>
                  </a:ext>
                </a:extLst>
              </a:tr>
            </a:tbl>
          </a:graphicData>
        </a:graphic>
      </p:graphicFrame>
    </p:spTree>
    <p:extLst>
      <p:ext uri="{BB962C8B-B14F-4D97-AF65-F5344CB8AC3E}">
        <p14:creationId xmlns:p14="http://schemas.microsoft.com/office/powerpoint/2010/main" val="298708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9E61-82BC-3A92-5C96-E5CBAC0EECF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03C4CA3-80DF-2DBA-2692-B522B1E55394}"/>
              </a:ext>
            </a:extLst>
          </p:cNvPr>
          <p:cNvSpPr>
            <a:spLocks noGrp="1"/>
          </p:cNvSpPr>
          <p:nvPr>
            <p:ph type="title"/>
          </p:nvPr>
        </p:nvSpPr>
        <p:spPr/>
        <p:txBody>
          <a:bodyPr>
            <a:noAutofit/>
          </a:bodyPr>
          <a:lstStyle/>
          <a:p>
            <a:r>
              <a:rPr lang="en-US" sz="3200" dirty="0"/>
              <a:t>Equation of State (EOS)</a:t>
            </a:r>
          </a:p>
        </p:txBody>
      </p:sp>
      <p:sp>
        <p:nvSpPr>
          <p:cNvPr id="7" name="Text Placeholder 6">
            <a:extLst>
              <a:ext uri="{FF2B5EF4-FFF2-40B4-BE49-F238E27FC236}">
                <a16:creationId xmlns:a16="http://schemas.microsoft.com/office/drawing/2014/main" id="{4F0F398E-AAB1-23A7-FF4A-B479BF7AD225}"/>
              </a:ext>
            </a:extLst>
          </p:cNvPr>
          <p:cNvSpPr>
            <a:spLocks noGrp="1"/>
          </p:cNvSpPr>
          <p:nvPr>
            <p:ph type="body" sz="quarter" idx="10"/>
          </p:nvPr>
        </p:nvSpPr>
        <p:spPr>
          <a:xfrm>
            <a:off x="623889" y="1519238"/>
            <a:ext cx="7874160" cy="2339698"/>
          </a:xfrm>
        </p:spPr>
        <p:txBody>
          <a:bodyPr>
            <a:normAutofit fontScale="92500" lnSpcReduction="20000"/>
          </a:bodyPr>
          <a:lstStyle/>
          <a:p>
            <a:pPr algn="just">
              <a:lnSpc>
                <a:spcPct val="150000"/>
              </a:lnSpc>
            </a:pPr>
            <a:r>
              <a:rPr lang="en-US" sz="1700" b="0" dirty="0"/>
              <a:t>Reliable data for pure hydrogen is provided by the National Institute of Standards and Technology’s (NIST), offering valuable resources for testing and validating other models. </a:t>
            </a:r>
          </a:p>
          <a:p>
            <a:pPr algn="just">
              <a:lnSpc>
                <a:spcPct val="150000"/>
              </a:lnSpc>
            </a:pPr>
            <a:r>
              <a:rPr lang="en-US" sz="1700" b="0" dirty="0"/>
              <a:t>PR EOS is suitable for NG</a:t>
            </a:r>
          </a:p>
          <a:p>
            <a:pPr algn="just">
              <a:lnSpc>
                <a:spcPct val="150000"/>
              </a:lnSpc>
            </a:pPr>
            <a:r>
              <a:rPr lang="en-US" sz="1700" b="0" dirty="0"/>
              <a:t>RKMC is suitable for Hydrogen and Hydrogen blend</a:t>
            </a:r>
          </a:p>
          <a:p>
            <a:pPr algn="just">
              <a:lnSpc>
                <a:spcPct val="150000"/>
              </a:lnSpc>
            </a:pPr>
            <a:r>
              <a:rPr lang="en-US" sz="1700" b="0" dirty="0"/>
              <a:t>MBWR is suitable for pure H2 </a:t>
            </a:r>
          </a:p>
          <a:p>
            <a:pPr marL="0" indent="0">
              <a:buNone/>
            </a:pPr>
            <a:endParaRPr lang="en-US" dirty="0"/>
          </a:p>
        </p:txBody>
      </p:sp>
    </p:spTree>
    <p:extLst>
      <p:ext uri="{BB962C8B-B14F-4D97-AF65-F5344CB8AC3E}">
        <p14:creationId xmlns:p14="http://schemas.microsoft.com/office/powerpoint/2010/main" val="103428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C3F2-4A5D-ABAA-5B46-9E65A255A27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43B2168-9DDD-B211-B60A-F2F70AC2A719}"/>
              </a:ext>
            </a:extLst>
          </p:cNvPr>
          <p:cNvSpPr>
            <a:spLocks noGrp="1"/>
          </p:cNvSpPr>
          <p:nvPr>
            <p:ph type="title"/>
          </p:nvPr>
        </p:nvSpPr>
        <p:spPr>
          <a:xfrm>
            <a:off x="623893" y="448764"/>
            <a:ext cx="7125260" cy="497801"/>
          </a:xfrm>
        </p:spPr>
        <p:txBody>
          <a:bodyPr>
            <a:noAutofit/>
          </a:bodyPr>
          <a:lstStyle/>
          <a:p>
            <a:r>
              <a:rPr lang="en-US" sz="3200" dirty="0"/>
              <a:t>Properties of H2 Compared to NG</a:t>
            </a:r>
          </a:p>
        </p:txBody>
      </p:sp>
      <p:sp>
        <p:nvSpPr>
          <p:cNvPr id="4" name="Text Placeholder 3">
            <a:extLst>
              <a:ext uri="{FF2B5EF4-FFF2-40B4-BE49-F238E27FC236}">
                <a16:creationId xmlns:a16="http://schemas.microsoft.com/office/drawing/2014/main" id="{7F0509A7-DE11-6494-97E2-2FD63318570B}"/>
              </a:ext>
            </a:extLst>
          </p:cNvPr>
          <p:cNvSpPr>
            <a:spLocks noGrp="1"/>
          </p:cNvSpPr>
          <p:nvPr>
            <p:ph type="body" idx="1"/>
          </p:nvPr>
        </p:nvSpPr>
        <p:spPr>
          <a:xfrm>
            <a:off x="623893" y="1390252"/>
            <a:ext cx="8171849" cy="497801"/>
          </a:xfrm>
        </p:spPr>
        <p:txBody>
          <a:bodyPr>
            <a:normAutofit fontScale="77500" lnSpcReduction="20000"/>
          </a:bodyPr>
          <a:lstStyle/>
          <a:p>
            <a:r>
              <a:rPr lang="en-US" sz="2600" dirty="0"/>
              <a:t>Characteristics of Gaseous Hydrogen for Safety Devices and Controls</a:t>
            </a:r>
          </a:p>
          <a:p>
            <a:endParaRPr lang="en-US" dirty="0"/>
          </a:p>
        </p:txBody>
      </p:sp>
      <p:sp>
        <p:nvSpPr>
          <p:cNvPr id="7" name="Text Placeholder 6">
            <a:extLst>
              <a:ext uri="{FF2B5EF4-FFF2-40B4-BE49-F238E27FC236}">
                <a16:creationId xmlns:a16="http://schemas.microsoft.com/office/drawing/2014/main" id="{087FDD54-E5AB-48BA-32A5-77F2F1BC27FA}"/>
              </a:ext>
            </a:extLst>
          </p:cNvPr>
          <p:cNvSpPr>
            <a:spLocks noGrp="1"/>
          </p:cNvSpPr>
          <p:nvPr>
            <p:ph type="body" sz="quarter" idx="10"/>
          </p:nvPr>
        </p:nvSpPr>
        <p:spPr>
          <a:xfrm>
            <a:off x="623893" y="1709796"/>
            <a:ext cx="8019593" cy="1376749"/>
          </a:xfrm>
        </p:spPr>
        <p:txBody>
          <a:bodyPr>
            <a:noAutofit/>
          </a:bodyPr>
          <a:lstStyle/>
          <a:p>
            <a:pPr algn="just">
              <a:lnSpc>
                <a:spcPct val="150000"/>
              </a:lnSpc>
            </a:pPr>
            <a:r>
              <a:rPr lang="en-US" sz="1100" b="1" dirty="0"/>
              <a:t>Flame </a:t>
            </a:r>
            <a:r>
              <a:rPr lang="en-US" sz="1100" b="1" dirty="0" err="1"/>
              <a:t>Colour</a:t>
            </a:r>
            <a:r>
              <a:rPr lang="en-US" sz="1100" b="1" dirty="0"/>
              <a:t> </a:t>
            </a:r>
            <a:r>
              <a:rPr lang="en-US" sz="1100" dirty="0"/>
              <a:t>- Hydrogen flames are nearly invisible in daylight. So existing flame detectors should be checked for effectiveness.</a:t>
            </a:r>
          </a:p>
          <a:p>
            <a:pPr algn="just">
              <a:lnSpc>
                <a:spcPct val="150000"/>
              </a:lnSpc>
            </a:pPr>
            <a:r>
              <a:rPr lang="en-US" sz="1100" b="1" dirty="0"/>
              <a:t>Gas Detection </a:t>
            </a:r>
            <a:r>
              <a:rPr lang="en-US" sz="1100" dirty="0"/>
              <a:t>- Hydrogen's small molecular size makes it easy to leak. Sensitive and reliable detection systems required  to ensure safety.</a:t>
            </a:r>
          </a:p>
          <a:p>
            <a:pPr algn="just">
              <a:lnSpc>
                <a:spcPct val="150000"/>
              </a:lnSpc>
            </a:pPr>
            <a:r>
              <a:rPr lang="en-US" sz="1100" b="1" dirty="0" err="1"/>
              <a:t>Odour</a:t>
            </a:r>
            <a:r>
              <a:rPr lang="en-US" sz="1100" dirty="0"/>
              <a:t>- Hydrogen is </a:t>
            </a:r>
            <a:r>
              <a:rPr lang="en-US" sz="1100" dirty="0" err="1"/>
              <a:t>odourless</a:t>
            </a:r>
            <a:r>
              <a:rPr lang="en-US" sz="1100" dirty="0"/>
              <a:t>, suitable odorants are still being developed. Sulfur-based odorants used in natural gas may work for low hydrogen blends.</a:t>
            </a:r>
          </a:p>
        </p:txBody>
      </p:sp>
      <p:sp>
        <p:nvSpPr>
          <p:cNvPr id="2" name="Text Placeholder 3">
            <a:extLst>
              <a:ext uri="{FF2B5EF4-FFF2-40B4-BE49-F238E27FC236}">
                <a16:creationId xmlns:a16="http://schemas.microsoft.com/office/drawing/2014/main" id="{D14D6ED2-6C93-7137-F5A6-60A36EC38BFA}"/>
              </a:ext>
            </a:extLst>
          </p:cNvPr>
          <p:cNvSpPr txBox="1">
            <a:spLocks/>
          </p:cNvSpPr>
          <p:nvPr/>
        </p:nvSpPr>
        <p:spPr>
          <a:xfrm>
            <a:off x="788805" y="3584345"/>
            <a:ext cx="7345830" cy="49780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rgbClr val="1A448C"/>
                </a:solidFill>
                <a:latin typeface="Arial" panose="020B0604020202020204" pitchFamily="34" charset="0"/>
                <a:ea typeface="+mn-ea"/>
                <a:cs typeface="Arial" panose="020B0604020202020204" pitchFamily="34" charset="0"/>
              </a:defRPr>
            </a:lvl1pPr>
            <a:lvl2pPr marL="457189"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Fugacity</a:t>
            </a:r>
          </a:p>
          <a:p>
            <a:endParaRPr lang="en-US" sz="2600" dirty="0"/>
          </a:p>
          <a:p>
            <a:endParaRPr lang="en-US" dirty="0"/>
          </a:p>
        </p:txBody>
      </p:sp>
      <p:sp>
        <p:nvSpPr>
          <p:cNvPr id="3" name="Text Placeholder 6">
            <a:extLst>
              <a:ext uri="{FF2B5EF4-FFF2-40B4-BE49-F238E27FC236}">
                <a16:creationId xmlns:a16="http://schemas.microsoft.com/office/drawing/2014/main" id="{8A5252C6-76CE-6171-3532-EB620BCD2546}"/>
              </a:ext>
            </a:extLst>
          </p:cNvPr>
          <p:cNvSpPr txBox="1">
            <a:spLocks/>
          </p:cNvSpPr>
          <p:nvPr/>
        </p:nvSpPr>
        <p:spPr>
          <a:xfrm>
            <a:off x="623892" y="3936734"/>
            <a:ext cx="8019593" cy="20185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1A448C"/>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pPr>
            <a:r>
              <a:rPr lang="en-US" dirty="0"/>
              <a:t>Hydrogen has a higher fugacity compared to natural gas, which means there will be more absorption of hydrogen into materials like steel when exposed to it. </a:t>
            </a:r>
          </a:p>
          <a:p>
            <a:endParaRPr lang="en-US" dirty="0"/>
          </a:p>
        </p:txBody>
      </p:sp>
    </p:spTree>
    <p:extLst>
      <p:ext uri="{BB962C8B-B14F-4D97-AF65-F5344CB8AC3E}">
        <p14:creationId xmlns:p14="http://schemas.microsoft.com/office/powerpoint/2010/main" val="162985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6B0D-92C3-E968-50AD-944C8F0BB86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2A816C-8235-2F77-F3FA-29DD1643D187}"/>
              </a:ext>
            </a:extLst>
          </p:cNvPr>
          <p:cNvSpPr>
            <a:spLocks noGrp="1"/>
          </p:cNvSpPr>
          <p:nvPr>
            <p:ph type="title"/>
          </p:nvPr>
        </p:nvSpPr>
        <p:spPr>
          <a:xfrm>
            <a:off x="623887" y="362136"/>
            <a:ext cx="7251480" cy="1245282"/>
          </a:xfrm>
        </p:spPr>
        <p:txBody>
          <a:bodyPr>
            <a:noAutofit/>
          </a:bodyPr>
          <a:lstStyle/>
          <a:p>
            <a:r>
              <a:rPr lang="en-US" sz="3200" dirty="0"/>
              <a:t>Gas Release and Consequence Modelling</a:t>
            </a:r>
            <a:br>
              <a:rPr lang="en-US" sz="3200" dirty="0"/>
            </a:br>
            <a:endParaRPr lang="en-US" sz="3200" dirty="0"/>
          </a:p>
        </p:txBody>
      </p:sp>
      <p:sp>
        <p:nvSpPr>
          <p:cNvPr id="7" name="Text Placeholder 6">
            <a:extLst>
              <a:ext uri="{FF2B5EF4-FFF2-40B4-BE49-F238E27FC236}">
                <a16:creationId xmlns:a16="http://schemas.microsoft.com/office/drawing/2014/main" id="{BB06C2EF-0607-CAC6-CBEC-C0C9CE6A9D74}"/>
              </a:ext>
            </a:extLst>
          </p:cNvPr>
          <p:cNvSpPr>
            <a:spLocks noGrp="1"/>
          </p:cNvSpPr>
          <p:nvPr>
            <p:ph type="body" sz="quarter" idx="10"/>
          </p:nvPr>
        </p:nvSpPr>
        <p:spPr>
          <a:xfrm>
            <a:off x="623887" y="1323928"/>
            <a:ext cx="7781881" cy="3370807"/>
          </a:xfrm>
        </p:spPr>
        <p:txBody>
          <a:bodyPr>
            <a:normAutofit fontScale="85000" lnSpcReduction="20000"/>
          </a:bodyPr>
          <a:lstStyle/>
          <a:p>
            <a:pPr marL="0" indent="0" algn="just">
              <a:lnSpc>
                <a:spcPct val="120000"/>
              </a:lnSpc>
              <a:buNone/>
            </a:pPr>
            <a:r>
              <a:rPr lang="en-US" sz="1800" dirty="0"/>
              <a:t>Consequence modelling is used to estimate the range of outcomes that may result from a loss of containment event, therefore, informs the degree of protection required for the design and can also inform optimal pipe routing and facility layout.</a:t>
            </a:r>
          </a:p>
          <a:p>
            <a:pPr marL="0" indent="0" algn="just">
              <a:lnSpc>
                <a:spcPct val="120000"/>
              </a:lnSpc>
              <a:buNone/>
            </a:pPr>
            <a:r>
              <a:rPr lang="en-US" sz="1500" dirty="0"/>
              <a:t>Five processes may to be analyzed when evaluating the consequences of a flammable gas release:</a:t>
            </a:r>
          </a:p>
          <a:p>
            <a:pPr lvl="1" algn="just">
              <a:lnSpc>
                <a:spcPct val="110000"/>
              </a:lnSpc>
            </a:pPr>
            <a:r>
              <a:rPr lang="en-US" sz="1500" b="1" dirty="0"/>
              <a:t>Release</a:t>
            </a:r>
            <a:r>
              <a:rPr lang="en-US" sz="1500" dirty="0"/>
              <a:t> - Hydrogen leaks at about three times the volumetric rate of methane under the same conditions. </a:t>
            </a:r>
          </a:p>
          <a:p>
            <a:pPr lvl="1" algn="just">
              <a:lnSpc>
                <a:spcPct val="110000"/>
              </a:lnSpc>
            </a:pPr>
            <a:r>
              <a:rPr lang="en-US" sz="1500" b="1" dirty="0"/>
              <a:t>Dispersion</a:t>
            </a:r>
            <a:r>
              <a:rPr lang="en-US" sz="1500" dirty="0"/>
              <a:t>  - Hydrogen disperses more widely than methane, with plumes up to three times larger at high pressures. </a:t>
            </a:r>
          </a:p>
          <a:p>
            <a:pPr lvl="1" algn="just">
              <a:lnSpc>
                <a:spcPct val="110000"/>
              </a:lnSpc>
            </a:pPr>
            <a:r>
              <a:rPr lang="en-US" sz="1500" b="1" dirty="0"/>
              <a:t>Ignition</a:t>
            </a:r>
            <a:r>
              <a:rPr lang="en-US" sz="1500" dirty="0"/>
              <a:t> - Hydrogen requires much less energy to ignite than methane, making it more prone to ignition from various sources, including static discharge. It can also self-ignite at high pressures and velocities, </a:t>
            </a:r>
          </a:p>
          <a:p>
            <a:pPr lvl="1" algn="just">
              <a:lnSpc>
                <a:spcPct val="110000"/>
              </a:lnSpc>
            </a:pPr>
            <a:r>
              <a:rPr lang="en-US" sz="1500" b="1" dirty="0"/>
              <a:t>Explosion overpressure </a:t>
            </a:r>
            <a:r>
              <a:rPr lang="en-US" sz="1500" dirty="0"/>
              <a:t>- hydrogen has a higher potential for detonation due to its lower ignition energy</a:t>
            </a:r>
          </a:p>
          <a:p>
            <a:pPr lvl="1" algn="just">
              <a:lnSpc>
                <a:spcPct val="110000"/>
              </a:lnSpc>
            </a:pPr>
            <a:r>
              <a:rPr lang="en-US" sz="1500" b="1" dirty="0"/>
              <a:t>Radiation</a:t>
            </a:r>
            <a:r>
              <a:rPr lang="en-US" sz="1500" dirty="0"/>
              <a:t> - Hydrogen, though having a higher flow rate than natural gas, typically has a slightly lower energy flow rate, so its radiation hazards are similar to natural gas.</a:t>
            </a:r>
          </a:p>
          <a:p>
            <a:endParaRPr lang="en-US" dirty="0"/>
          </a:p>
        </p:txBody>
      </p:sp>
    </p:spTree>
    <p:extLst>
      <p:ext uri="{BB962C8B-B14F-4D97-AF65-F5344CB8AC3E}">
        <p14:creationId xmlns:p14="http://schemas.microsoft.com/office/powerpoint/2010/main" val="75977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37500-423C-63D3-FE3E-1C0E61DB726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3E4F68-D742-57CB-C3FE-B98704282194}"/>
              </a:ext>
            </a:extLst>
          </p:cNvPr>
          <p:cNvSpPr>
            <a:spLocks noGrp="1"/>
          </p:cNvSpPr>
          <p:nvPr>
            <p:ph type="title"/>
          </p:nvPr>
        </p:nvSpPr>
        <p:spPr>
          <a:xfrm>
            <a:off x="623893" y="448764"/>
            <a:ext cx="7391523" cy="497801"/>
          </a:xfrm>
        </p:spPr>
        <p:txBody>
          <a:bodyPr>
            <a:normAutofit fontScale="90000"/>
          </a:bodyPr>
          <a:lstStyle/>
          <a:p>
            <a:r>
              <a:rPr lang="en-US" dirty="0"/>
              <a:t>Process Modelling and Pipeline Sizing</a:t>
            </a:r>
          </a:p>
        </p:txBody>
      </p:sp>
      <p:sp>
        <p:nvSpPr>
          <p:cNvPr id="4" name="Text Placeholder 3">
            <a:extLst>
              <a:ext uri="{FF2B5EF4-FFF2-40B4-BE49-F238E27FC236}">
                <a16:creationId xmlns:a16="http://schemas.microsoft.com/office/drawing/2014/main" id="{AE14F2A1-F697-B931-1907-61575C1F785D}"/>
              </a:ext>
            </a:extLst>
          </p:cNvPr>
          <p:cNvSpPr>
            <a:spLocks noGrp="1"/>
          </p:cNvSpPr>
          <p:nvPr>
            <p:ph type="body" idx="1"/>
          </p:nvPr>
        </p:nvSpPr>
        <p:spPr>
          <a:xfrm>
            <a:off x="623888" y="1020763"/>
            <a:ext cx="5667375" cy="498475"/>
          </a:xfrm>
        </p:spPr>
        <p:txBody>
          <a:bodyPr>
            <a:normAutofit/>
          </a:bodyPr>
          <a:lstStyle/>
          <a:p>
            <a:r>
              <a:rPr lang="en-US" sz="2000" dirty="0"/>
              <a:t>Pipeline Design Requirement</a:t>
            </a:r>
          </a:p>
          <a:p>
            <a:endParaRPr lang="en-US" dirty="0"/>
          </a:p>
        </p:txBody>
      </p:sp>
      <p:sp>
        <p:nvSpPr>
          <p:cNvPr id="7" name="Text Placeholder 6">
            <a:extLst>
              <a:ext uri="{FF2B5EF4-FFF2-40B4-BE49-F238E27FC236}">
                <a16:creationId xmlns:a16="http://schemas.microsoft.com/office/drawing/2014/main" id="{4EB1BFD8-DA67-47CB-B94F-0C3D13222424}"/>
              </a:ext>
            </a:extLst>
          </p:cNvPr>
          <p:cNvSpPr>
            <a:spLocks noGrp="1"/>
          </p:cNvSpPr>
          <p:nvPr>
            <p:ph type="body" sz="quarter" idx="10"/>
          </p:nvPr>
        </p:nvSpPr>
        <p:spPr>
          <a:xfrm>
            <a:off x="623888" y="1651046"/>
            <a:ext cx="8207074" cy="3233994"/>
          </a:xfrm>
        </p:spPr>
        <p:txBody>
          <a:bodyPr>
            <a:normAutofit/>
          </a:bodyPr>
          <a:lstStyle/>
          <a:p>
            <a:pPr algn="just">
              <a:lnSpc>
                <a:spcPct val="100000"/>
              </a:lnSpc>
            </a:pPr>
            <a:r>
              <a:rPr lang="en-US" sz="1600" dirty="0"/>
              <a:t>Source condition(s) for the fluid – where is the gas provided from, at what supply pressure/temperature/flowrate, what is the composition, and what is the availability </a:t>
            </a:r>
          </a:p>
          <a:p>
            <a:pPr algn="just">
              <a:lnSpc>
                <a:spcPct val="150000"/>
              </a:lnSpc>
            </a:pPr>
            <a:r>
              <a:rPr lang="en-US" sz="1600" dirty="0"/>
              <a:t>Pipeline length</a:t>
            </a:r>
          </a:p>
          <a:p>
            <a:pPr algn="just">
              <a:lnSpc>
                <a:spcPct val="100000"/>
              </a:lnSpc>
            </a:pPr>
            <a:r>
              <a:rPr lang="en-US" sz="1600" dirty="0"/>
              <a:t>Required delivery condition, where is the gas being delivered, at what pressure/temperature/flowrate, and with what regularity/reliability </a:t>
            </a:r>
          </a:p>
        </p:txBody>
      </p:sp>
    </p:spTree>
    <p:extLst>
      <p:ext uri="{BB962C8B-B14F-4D97-AF65-F5344CB8AC3E}">
        <p14:creationId xmlns:p14="http://schemas.microsoft.com/office/powerpoint/2010/main" val="9024360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e80721e-ec21-4d83-87b2-1bc9ea5ddc25">
      <UserInfo>
        <DisplayName/>
        <AccountId xsi:nil="true"/>
        <AccountType/>
      </UserInfo>
    </SharedWithUsers>
    <TaxCatchAll xmlns="e35f1a1b-9455-4987-aeba-2c5d3ff84d62" xsi:nil="true"/>
    <lcf76f155ced4ddcb4097134ff3c332f xmlns="2f732a9f-8d01-475f-a814-84d06fc7189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FAC3F5DC53AA48B45BFE3C9DBD7AC3" ma:contentTypeVersion="17" ma:contentTypeDescription="Create a new document." ma:contentTypeScope="" ma:versionID="8d9a1c25e5cd89af91997251e37cfd1a">
  <xsd:schema xmlns:xsd="http://www.w3.org/2001/XMLSchema" xmlns:xs="http://www.w3.org/2001/XMLSchema" xmlns:p="http://schemas.microsoft.com/office/2006/metadata/properties" xmlns:ns2="2f732a9f-8d01-475f-a814-84d06fc7189b" xmlns:ns3="5e80721e-ec21-4d83-87b2-1bc9ea5ddc25" xmlns:ns4="e35f1a1b-9455-4987-aeba-2c5d3ff84d62" targetNamespace="http://schemas.microsoft.com/office/2006/metadata/properties" ma:root="true" ma:fieldsID="9429253fdb06cd8922924efae1996ac4" ns2:_="" ns3:_="" ns4:_="">
    <xsd:import namespace="2f732a9f-8d01-475f-a814-84d06fc7189b"/>
    <xsd:import namespace="5e80721e-ec21-4d83-87b2-1bc9ea5ddc25"/>
    <xsd:import namespace="e35f1a1b-9455-4987-aeba-2c5d3ff84d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32a9f-8d01-475f-a814-84d06fc71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a7b88db-b703-4d04-81b7-e61a8f0436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80721e-ec21-4d83-87b2-1bc9ea5ddc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5f1a1b-9455-4987-aeba-2c5d3ff84d6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365044ba-0430-49f4-a201-87e7242bc9f6}" ma:internalName="TaxCatchAll" ma:showField="CatchAllData" ma:web="e35f1a1b-9455-4987-aeba-2c5d3ff84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1B3EC-60E3-42F1-88CD-9B9BA966C398}">
  <ds:schemaRefs>
    <ds:schemaRef ds:uri="http://purl.org/dc/elements/1.1/"/>
    <ds:schemaRef ds:uri="http://purl.org/dc/terms/"/>
    <ds:schemaRef ds:uri="http://purl.org/dc/dcmitype/"/>
    <ds:schemaRef ds:uri="http://schemas.openxmlformats.org/package/2006/metadata/core-properties"/>
    <ds:schemaRef ds:uri="http://www.w3.org/XML/1998/namespace"/>
    <ds:schemaRef ds:uri="http://schemas.microsoft.com/office/2006/documentManagement/types"/>
    <ds:schemaRef ds:uri="c4363bc9-e002-4f81-a5e1-8f41fba3c29f"/>
    <ds:schemaRef ds:uri="http://schemas.microsoft.com/office/infopath/2007/PartnerControls"/>
    <ds:schemaRef ds:uri="4bd2851d-78fa-4755-bea0-e81e8d2e92e1"/>
    <ds:schemaRef ds:uri="http://schemas.microsoft.com/office/2006/metadata/properties"/>
  </ds:schemaRefs>
</ds:datastoreItem>
</file>

<file path=customXml/itemProps2.xml><?xml version="1.0" encoding="utf-8"?>
<ds:datastoreItem xmlns:ds="http://schemas.openxmlformats.org/officeDocument/2006/customXml" ds:itemID="{46CDCA6A-BECD-4C96-861E-6728A6D3F134}"/>
</file>

<file path=customXml/itemProps3.xml><?xml version="1.0" encoding="utf-8"?>
<ds:datastoreItem xmlns:ds="http://schemas.openxmlformats.org/officeDocument/2006/customXml" ds:itemID="{D4AEE850-ABD7-4B0F-AA3E-081B61561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1186</TotalTime>
  <Words>1982</Words>
  <Application>Microsoft Office PowerPoint</Application>
  <PresentationFormat>On-screen Show (16:9)</PresentationFormat>
  <Paragraphs>181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Calibri Light</vt:lpstr>
      <vt:lpstr>TimesNewRomanPSMT</vt:lpstr>
      <vt:lpstr>Office Theme</vt:lpstr>
      <vt:lpstr>Chapter 3 Physical Properties and Characteristics of Pure Hydrogen and Blends of Hydrogen within Natural Gas</vt:lpstr>
      <vt:lpstr>Overview</vt:lpstr>
      <vt:lpstr>Properties of Methane, Hydrogen and 10 %H2 Blends</vt:lpstr>
      <vt:lpstr>Properties of Methane, Hydrogen and 10 %H2 Blends</vt:lpstr>
      <vt:lpstr>Properties of Methane, Hydrogen and 10 %H2 Blends </vt:lpstr>
      <vt:lpstr>Equation of State (EOS)</vt:lpstr>
      <vt:lpstr>Properties of H2 Compared to NG</vt:lpstr>
      <vt:lpstr>Gas Release and Consequence Modelling </vt:lpstr>
      <vt:lpstr>Process Modelling and Pipeline Sizing</vt:lpstr>
      <vt:lpstr>Process Modelling and Pipeline Sizing</vt:lpstr>
      <vt:lpstr>Process Modelling and Pipeline Sizing</vt:lpstr>
      <vt:lpstr>Process Modelling and Pipeline Sizing</vt:lpstr>
      <vt:lpstr>Process Modelling and Pipeline Sizing</vt:lpstr>
      <vt:lpstr>Process Modelling and Pipeline Sizing</vt:lpstr>
      <vt:lpstr>Process Modelling and Pipeline Sizing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Marzieh Amanabadi</cp:lastModifiedBy>
  <cp:revision>92</cp:revision>
  <cp:lastPrinted>2025-02-28T08:21:27Z</cp:lastPrinted>
  <dcterms:created xsi:type="dcterms:W3CDTF">2020-04-22T00:43:54Z</dcterms:created>
  <dcterms:modified xsi:type="dcterms:W3CDTF">2025-03-03T11:44:54Z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0x01010069FAC3F5DC53AA48B45BFE3C9DBD7AC3</vt:lpwstr>
  </property>
  <property fmtid="{D5CDD505-2E9C-101B-9397-08002B2CF9AE}" pid="3" name="Order">
    <vt:r8>901100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