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61" r:id="rId4"/>
    <p:sldId id="269" r:id="rId5"/>
    <p:sldId id="265" r:id="rId6"/>
    <p:sldId id="267" r:id="rId7"/>
    <p:sldId id="266" r:id="rId8"/>
    <p:sldId id="276" r:id="rId9"/>
    <p:sldId id="277" r:id="rId10"/>
    <p:sldId id="272" r:id="rId11"/>
    <p:sldId id="271" r:id="rId12"/>
    <p:sldId id="273" r:id="rId13"/>
    <p:sldId id="268" r:id="rId14"/>
    <p:sldId id="274" r:id="rId15"/>
    <p:sldId id="275"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7E7"/>
    <a:srgbClr val="5858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0" autoAdjust="0"/>
    <p:restoredTop sz="78057" autoAdjust="0"/>
  </p:normalViewPr>
  <p:slideViewPr>
    <p:cSldViewPr snapToGrid="0">
      <p:cViewPr varScale="1">
        <p:scale>
          <a:sx n="125" d="100"/>
          <a:sy n="125" d="100"/>
        </p:scale>
        <p:origin x="1662" y="96"/>
      </p:cViewPr>
      <p:guideLst/>
    </p:cSldViewPr>
  </p:slideViewPr>
  <p:outlineViewPr>
    <p:cViewPr>
      <p:scale>
        <a:sx n="33" d="100"/>
        <a:sy n="33" d="100"/>
      </p:scale>
      <p:origin x="0" y="0"/>
    </p:cViewPr>
  </p:outlin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3E0D2A-F074-4546-956B-0E367F303D69}" type="datetimeFigureOut">
              <a:rPr lang="en-AU" smtClean="0"/>
              <a:t>26/06/2024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CEA55C-2CDA-4A78-AE83-8603360F13F7}" type="slidenum">
              <a:rPr lang="en-AU" smtClean="0"/>
              <a:t>‹#›</a:t>
            </a:fld>
            <a:endParaRPr lang="en-AU"/>
          </a:p>
        </p:txBody>
      </p:sp>
    </p:spTree>
    <p:extLst>
      <p:ext uri="{BB962C8B-B14F-4D97-AF65-F5344CB8AC3E}">
        <p14:creationId xmlns:p14="http://schemas.microsoft.com/office/powerpoint/2010/main" val="2914337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6CEA55C-2CDA-4A78-AE83-8603360F13F7}" type="slidenum">
              <a:rPr lang="en-AU" smtClean="0"/>
              <a:t>1</a:t>
            </a:fld>
            <a:endParaRPr lang="en-AU"/>
          </a:p>
        </p:txBody>
      </p:sp>
    </p:spTree>
    <p:extLst>
      <p:ext uri="{BB962C8B-B14F-4D97-AF65-F5344CB8AC3E}">
        <p14:creationId xmlns:p14="http://schemas.microsoft.com/office/powerpoint/2010/main" val="2874957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will this look like moving forward?</a:t>
            </a:r>
          </a:p>
          <a:p>
            <a:r>
              <a:rPr lang="en-US" dirty="0"/>
              <a:t>Station piping sections will be moved to B31.3 and B31.1.</a:t>
            </a:r>
          </a:p>
          <a:p>
            <a:r>
              <a:rPr lang="en-US" dirty="0"/>
              <a:t>Pipelines will be moved to a new hydrogen exceptions chapter in B31.8. </a:t>
            </a:r>
          </a:p>
          <a:p>
            <a:r>
              <a:rPr lang="en-US" dirty="0"/>
              <a:t>Working to implement before next B31.8 revision date which is 2026.</a:t>
            </a:r>
            <a:endParaRPr lang="en-AU" dirty="0"/>
          </a:p>
        </p:txBody>
      </p:sp>
      <p:sp>
        <p:nvSpPr>
          <p:cNvPr id="4" name="Slide Number Placeholder 3"/>
          <p:cNvSpPr>
            <a:spLocks noGrp="1"/>
          </p:cNvSpPr>
          <p:nvPr>
            <p:ph type="sldNum" sz="quarter" idx="5"/>
          </p:nvPr>
        </p:nvSpPr>
        <p:spPr/>
        <p:txBody>
          <a:bodyPr/>
          <a:lstStyle/>
          <a:p>
            <a:fld id="{46CEA55C-2CDA-4A78-AE83-8603360F13F7}" type="slidenum">
              <a:rPr lang="en-AU" smtClean="0"/>
              <a:t>11</a:t>
            </a:fld>
            <a:endParaRPr lang="en-AU"/>
          </a:p>
        </p:txBody>
      </p:sp>
    </p:spTree>
    <p:extLst>
      <p:ext uri="{BB962C8B-B14F-4D97-AF65-F5344CB8AC3E}">
        <p14:creationId xmlns:p14="http://schemas.microsoft.com/office/powerpoint/2010/main" val="226389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 process for progressing the B31.12 changes and consolidation into B31.8 are as described here.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Detailed clause by clause review of B31.8 vs B31.12 to identify what new content of amendments were required.</a:t>
            </a:r>
          </a:p>
          <a:p>
            <a:pPr marL="171450" indent="-171450">
              <a:buFont typeface="Arial" panose="020B0604020202020204" pitchFamily="34" charset="0"/>
              <a:buChar char="•"/>
            </a:pPr>
            <a:r>
              <a:rPr lang="en-US" dirty="0"/>
              <a:t>Work packages were set up to align with B31.8 main sections, with a focus on differences associated with Hydrogen service.</a:t>
            </a:r>
          </a:p>
          <a:p>
            <a:pPr marL="171450" indent="-171450">
              <a:buFont typeface="Arial" panose="020B0604020202020204" pitchFamily="34" charset="0"/>
              <a:buChar char="•"/>
            </a:pPr>
            <a:r>
              <a:rPr lang="en-US" dirty="0"/>
              <a:t>A similar approach and structure to the sour gas chapter is being used.</a:t>
            </a:r>
          </a:p>
          <a:p>
            <a:pPr marL="171450" indent="-171450">
              <a:buFont typeface="Arial" panose="020B0604020202020204" pitchFamily="34" charset="0"/>
              <a:buChar char="•"/>
            </a:pPr>
            <a:r>
              <a:rPr lang="en-US" dirty="0"/>
              <a:t>Package teams were made up of members from EFI, ASME, PHMSA (Regulator - Pipeline and Hazardous Materials Safety Administration) and other SMEs from across industry.</a:t>
            </a:r>
          </a:p>
          <a:p>
            <a:pPr marL="171450" indent="-171450">
              <a:buFont typeface="Arial" panose="020B0604020202020204" pitchFamily="34" charset="0"/>
              <a:buChar char="•"/>
            </a:pPr>
            <a:r>
              <a:rPr lang="en-US" dirty="0"/>
              <a:t>Draft CERs prepared</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The CERs are being reviewed by the EFI committee, will now look to be progress through the ASME approval process for the next revision of B31.8.</a:t>
            </a:r>
          </a:p>
          <a:p>
            <a:pPr marL="0" indent="0">
              <a:buFont typeface="Arial" panose="020B0604020202020204" pitchFamily="34" charset="0"/>
              <a:buNone/>
            </a:pPr>
            <a:endParaRPr lang="en-US" dirty="0"/>
          </a:p>
          <a:p>
            <a:endParaRPr lang="en-AU" dirty="0"/>
          </a:p>
        </p:txBody>
      </p:sp>
      <p:sp>
        <p:nvSpPr>
          <p:cNvPr id="4" name="Slide Number Placeholder 3"/>
          <p:cNvSpPr>
            <a:spLocks noGrp="1"/>
          </p:cNvSpPr>
          <p:nvPr>
            <p:ph type="sldNum" sz="quarter" idx="5"/>
          </p:nvPr>
        </p:nvSpPr>
        <p:spPr/>
        <p:txBody>
          <a:bodyPr/>
          <a:lstStyle/>
          <a:p>
            <a:fld id="{46CEA55C-2CDA-4A78-AE83-8603360F13F7}" type="slidenum">
              <a:rPr lang="en-AU" smtClean="0"/>
              <a:t>12</a:t>
            </a:fld>
            <a:endParaRPr lang="en-AU"/>
          </a:p>
        </p:txBody>
      </p:sp>
    </p:spTree>
    <p:extLst>
      <p:ext uri="{BB962C8B-B14F-4D97-AF65-F5344CB8AC3E}">
        <p14:creationId xmlns:p14="http://schemas.microsoft.com/office/powerpoint/2010/main" val="2068436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Some key big ticket items from the CERs include:</a:t>
            </a:r>
          </a:p>
          <a:p>
            <a:pPr marL="171450" indent="-171450">
              <a:buFont typeface="Arial" panose="020B0604020202020204" pitchFamily="34" charset="0"/>
              <a:buChar char="•"/>
            </a:pPr>
            <a:r>
              <a:rPr lang="en-US" dirty="0"/>
              <a:t>Removal of material performance factor which derates materials above X52.</a:t>
            </a:r>
          </a:p>
          <a:p>
            <a:pPr marL="171450" indent="-171450">
              <a:buFont typeface="Arial" panose="020B0604020202020204" pitchFamily="34" charset="0"/>
              <a:buChar char="•"/>
            </a:pPr>
            <a:r>
              <a:rPr lang="en-US" dirty="0"/>
              <a:t>Replacing Option A and Option B approaches with an Engineering Assessment (EA) approach. Standard to specify content and provide guidance for an Engineering Assessment, without being overly prescriptive.</a:t>
            </a:r>
          </a:p>
          <a:p>
            <a:pPr marL="171450" indent="-171450">
              <a:buFont typeface="Arial" panose="020B0604020202020204" pitchFamily="34" charset="0"/>
              <a:buChar char="•"/>
            </a:pPr>
            <a:r>
              <a:rPr lang="en-AU" dirty="0"/>
              <a:t>Retain a low stress (&lt;30%SMYS) option for new build and repurposed pipelines.</a:t>
            </a:r>
          </a:p>
          <a:p>
            <a:pPr marL="171450" indent="-171450">
              <a:buFont typeface="Arial" panose="020B0604020202020204" pitchFamily="34" charset="0"/>
              <a:buChar char="•"/>
            </a:pPr>
            <a:r>
              <a:rPr lang="en-AU" dirty="0"/>
              <a:t>You can read the rest.</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I will talk to one of these briefly which is the change to the hardness limit currently provided in B31.12.</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46CEA55C-2CDA-4A78-AE83-8603360F13F7}" type="slidenum">
              <a:rPr lang="en-AU" smtClean="0"/>
              <a:t>13</a:t>
            </a:fld>
            <a:endParaRPr lang="en-AU"/>
          </a:p>
        </p:txBody>
      </p:sp>
    </p:spTree>
    <p:extLst>
      <p:ext uri="{BB962C8B-B14F-4D97-AF65-F5344CB8AC3E}">
        <p14:creationId xmlns:p14="http://schemas.microsoft.com/office/powerpoint/2010/main" val="154634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B31.12 specifies a hardness value even lower than that used for sour service (250HV).</a:t>
            </a:r>
          </a:p>
          <a:p>
            <a:pPr marL="171450" indent="-171450">
              <a:buFont typeface="Arial" panose="020B0604020202020204" pitchFamily="34" charset="0"/>
              <a:buChar char="•"/>
            </a:pPr>
            <a:r>
              <a:rPr lang="en-US" dirty="0"/>
              <a:t>The limit for carbon steels, 235HV10, was taken from a chrome moly standard and used to negate low toughness.</a:t>
            </a:r>
          </a:p>
          <a:p>
            <a:pPr marL="171450" indent="-171450">
              <a:buFont typeface="Arial" panose="020B0604020202020204" pitchFamily="34" charset="0"/>
              <a:buChar char="•"/>
            </a:pPr>
            <a:r>
              <a:rPr lang="en-US" dirty="0"/>
              <a:t>Toughness testing will be mandatory in the new revision, and minimum toughness will be specified. The CERs intend to decouple hardness and toughness, so such a conservative hardness limit is not justified (hardness will not be the controlling property).</a:t>
            </a:r>
          </a:p>
          <a:p>
            <a:pPr marL="171450" indent="-171450">
              <a:buFont typeface="Arial" panose="020B0604020202020204" pitchFamily="34" charset="0"/>
              <a:buChar char="•"/>
            </a:pPr>
            <a:r>
              <a:rPr lang="en-US" dirty="0"/>
              <a:t>Revised Hardness limit will likely be 275HV.</a:t>
            </a:r>
          </a:p>
        </p:txBody>
      </p:sp>
      <p:sp>
        <p:nvSpPr>
          <p:cNvPr id="4" name="Slide Number Placeholder 3"/>
          <p:cNvSpPr>
            <a:spLocks noGrp="1"/>
          </p:cNvSpPr>
          <p:nvPr>
            <p:ph type="sldNum" sz="quarter" idx="5"/>
          </p:nvPr>
        </p:nvSpPr>
        <p:spPr/>
        <p:txBody>
          <a:bodyPr/>
          <a:lstStyle/>
          <a:p>
            <a:fld id="{46CEA55C-2CDA-4A78-AE83-8603360F13F7}" type="slidenum">
              <a:rPr lang="en-AU" smtClean="0"/>
              <a:t>14</a:t>
            </a:fld>
            <a:endParaRPr lang="en-AU"/>
          </a:p>
        </p:txBody>
      </p:sp>
    </p:spTree>
    <p:extLst>
      <p:ext uri="{BB962C8B-B14F-4D97-AF65-F5344CB8AC3E}">
        <p14:creationId xmlns:p14="http://schemas.microsoft.com/office/powerpoint/2010/main" val="2155110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to all who have </a:t>
            </a:r>
            <a:r>
              <a:rPr lang="en-US" dirty="0" err="1"/>
              <a:t>dialled</a:t>
            </a:r>
            <a:r>
              <a:rPr lang="en-US" dirty="0"/>
              <a:t> in for listening today and thank you to APGA for providing this opportunity. </a:t>
            </a:r>
            <a:endParaRPr lang="en-AU" dirty="0"/>
          </a:p>
        </p:txBody>
      </p:sp>
      <p:sp>
        <p:nvSpPr>
          <p:cNvPr id="4" name="Slide Number Placeholder 3"/>
          <p:cNvSpPr>
            <a:spLocks noGrp="1"/>
          </p:cNvSpPr>
          <p:nvPr>
            <p:ph type="sldNum" sz="quarter" idx="5"/>
          </p:nvPr>
        </p:nvSpPr>
        <p:spPr/>
        <p:txBody>
          <a:bodyPr/>
          <a:lstStyle/>
          <a:p>
            <a:fld id="{46CEA55C-2CDA-4A78-AE83-8603360F13F7}" type="slidenum">
              <a:rPr lang="en-AU" smtClean="0"/>
              <a:t>15</a:t>
            </a:fld>
            <a:endParaRPr lang="en-AU"/>
          </a:p>
        </p:txBody>
      </p:sp>
    </p:spTree>
    <p:extLst>
      <p:ext uri="{BB962C8B-B14F-4D97-AF65-F5344CB8AC3E}">
        <p14:creationId xmlns:p14="http://schemas.microsoft.com/office/powerpoint/2010/main" val="3651352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6CEA55C-2CDA-4A78-AE83-8603360F13F7}" type="slidenum">
              <a:rPr lang="en-AU" smtClean="0"/>
              <a:t>16</a:t>
            </a:fld>
            <a:endParaRPr lang="en-AU"/>
          </a:p>
        </p:txBody>
      </p:sp>
    </p:spTree>
    <p:extLst>
      <p:ext uri="{BB962C8B-B14F-4D97-AF65-F5344CB8AC3E}">
        <p14:creationId xmlns:p14="http://schemas.microsoft.com/office/powerpoint/2010/main" val="1830575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 will provide a summary of the symposium session on </a:t>
            </a:r>
            <a:r>
              <a:rPr lang="en-US" dirty="0" err="1"/>
              <a:t>Standardisation</a:t>
            </a:r>
            <a:r>
              <a:rPr lang="en-US" dirty="0"/>
              <a:t> and some reflections I made throughout the conference. The session covered the challenges of standardization, how we can try to improve methods of distributing research and background information that is generated during the development of new or revised standards, and I will close with an overview of a presentation that was provided by Simon Slater from Rosen on the future plans for ASME B31.12. </a:t>
            </a:r>
            <a:endParaRPr lang="en-AU" dirty="0"/>
          </a:p>
        </p:txBody>
      </p:sp>
      <p:sp>
        <p:nvSpPr>
          <p:cNvPr id="4" name="Slide Number Placeholder 3"/>
          <p:cNvSpPr>
            <a:spLocks noGrp="1"/>
          </p:cNvSpPr>
          <p:nvPr>
            <p:ph type="sldNum" sz="quarter" idx="5"/>
          </p:nvPr>
        </p:nvSpPr>
        <p:spPr/>
        <p:txBody>
          <a:bodyPr/>
          <a:lstStyle/>
          <a:p>
            <a:fld id="{46CEA55C-2CDA-4A78-AE83-8603360F13F7}" type="slidenum">
              <a:rPr lang="en-AU" smtClean="0"/>
              <a:t>2</a:t>
            </a:fld>
            <a:endParaRPr lang="en-AU"/>
          </a:p>
        </p:txBody>
      </p:sp>
    </p:spTree>
    <p:extLst>
      <p:ext uri="{BB962C8B-B14F-4D97-AF65-F5344CB8AC3E}">
        <p14:creationId xmlns:p14="http://schemas.microsoft.com/office/powerpoint/2010/main" val="1458034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100" dirty="0"/>
              <a:t>The first challenge that was discussed was that standards age and applications change over time. A good example of this is ASME B31.12, which was written for transmission/distribution pipelines application, but not really set up for cyclic service storage pipelines, an application that is now being considered by industry as we work out how to store vast volumes of H2.</a:t>
            </a:r>
          </a:p>
          <a:p>
            <a:pPr marL="228600" indent="-228600">
              <a:buAutoNum type="arabicPeriod"/>
            </a:pPr>
            <a:r>
              <a:rPr lang="en-AU" sz="1100" dirty="0"/>
              <a:t>Background behind requirements is not always transparent or easy to find. Users of standards, particularly newer engineers, may be oblivious to the amount of research, meetings, and papers that go on to get to a succinct paragraph in a standard, let alone where to go to find that background information – this is something that became even more apparent to me attending this symposium.</a:t>
            </a:r>
          </a:p>
          <a:p>
            <a:pPr marL="228600" indent="-228600">
              <a:buAutoNum type="arabicPeriod"/>
            </a:pPr>
            <a:r>
              <a:rPr lang="en-AU" sz="1100" dirty="0"/>
              <a:t>Interpretation and intent are not always the same, not matter how diligent the writers are, it’s always possible it may be misinterpreted, highlighting the importance of sharing the background and reasoning behind requirements written into standards.</a:t>
            </a:r>
          </a:p>
          <a:p>
            <a:pPr marL="228600" indent="-228600">
              <a:buAutoNum type="arabicPeriod"/>
            </a:pPr>
            <a:r>
              <a:rPr lang="en-AU" sz="1100" dirty="0"/>
              <a:t>Everybody has their own opinions, and the way a standard or requirement effects a party often depends on their vocation. Owners vs. constructors vs. suppliers vs. designers all have their own drivers so it’s important to have a diverse team developing the standards so we can understand the impact across the industry as a whole. It’s also important not to over-compromise on the evidence or physics to please a majority.</a:t>
            </a:r>
          </a:p>
          <a:p>
            <a:pPr marL="228600" indent="-228600">
              <a:buAutoNum type="arabicPeriod"/>
            </a:pPr>
            <a:r>
              <a:rPr lang="en-AU" sz="1100" dirty="0"/>
              <a:t>Finally, and more specific to testing requirements, for an established industry like the gas pipeline industry, that is set up with relatively standardised materials and test methods, it can be a big challenge to change these, and involves building new facilities, test apparatus, training personnel. The reality of this can constrain and delay projects significantly.</a:t>
            </a:r>
          </a:p>
        </p:txBody>
      </p:sp>
      <p:sp>
        <p:nvSpPr>
          <p:cNvPr id="4" name="Slide Number Placeholder 3"/>
          <p:cNvSpPr>
            <a:spLocks noGrp="1"/>
          </p:cNvSpPr>
          <p:nvPr>
            <p:ph type="sldNum" sz="quarter" idx="5"/>
          </p:nvPr>
        </p:nvSpPr>
        <p:spPr/>
        <p:txBody>
          <a:bodyPr/>
          <a:lstStyle/>
          <a:p>
            <a:fld id="{46CEA55C-2CDA-4A78-AE83-8603360F13F7}" type="slidenum">
              <a:rPr lang="en-AU" smtClean="0"/>
              <a:t>3</a:t>
            </a:fld>
            <a:endParaRPr lang="en-AU"/>
          </a:p>
        </p:txBody>
      </p:sp>
    </p:spTree>
    <p:extLst>
      <p:ext uri="{BB962C8B-B14F-4D97-AF65-F5344CB8AC3E}">
        <p14:creationId xmlns:p14="http://schemas.microsoft.com/office/powerpoint/2010/main" val="3206509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something that Marion shared (paraphrasing), and stuck with me. </a:t>
            </a:r>
          </a:p>
          <a:p>
            <a:r>
              <a:rPr lang="en-US" dirty="0"/>
              <a:t>*read slide*.</a:t>
            </a:r>
          </a:p>
          <a:p>
            <a:endParaRPr lang="en-US" dirty="0"/>
          </a:p>
          <a:p>
            <a:r>
              <a:rPr lang="en-US" dirty="0"/>
              <a:t>The public or people from outside our world often don’t understand why we put so much effort into design or research to prove that something that doesn’t sound like a big change, is actually still going to be safe. For example, blending 5%, 10% H2 into natural gas networks.</a:t>
            </a:r>
            <a:endParaRPr lang="en-AU" dirty="0"/>
          </a:p>
        </p:txBody>
      </p:sp>
      <p:sp>
        <p:nvSpPr>
          <p:cNvPr id="4" name="Slide Number Placeholder 3"/>
          <p:cNvSpPr>
            <a:spLocks noGrp="1"/>
          </p:cNvSpPr>
          <p:nvPr>
            <p:ph type="sldNum" sz="quarter" idx="5"/>
          </p:nvPr>
        </p:nvSpPr>
        <p:spPr/>
        <p:txBody>
          <a:bodyPr/>
          <a:lstStyle/>
          <a:p>
            <a:fld id="{46CEA55C-2CDA-4A78-AE83-8603360F13F7}" type="slidenum">
              <a:rPr lang="en-AU" smtClean="0"/>
              <a:t>4</a:t>
            </a:fld>
            <a:endParaRPr lang="en-AU"/>
          </a:p>
        </p:txBody>
      </p:sp>
    </p:spTree>
    <p:extLst>
      <p:ext uri="{BB962C8B-B14F-4D97-AF65-F5344CB8AC3E}">
        <p14:creationId xmlns:p14="http://schemas.microsoft.com/office/powerpoint/2010/main" val="2689023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Next I will talk about how we already do share information and how we might be able to change the way that we share and disseminate information behind standards.</a:t>
            </a:r>
          </a:p>
          <a:p>
            <a:pPr marL="228600" indent="-228600">
              <a:buAutoNum type="arabicPeriod"/>
            </a:pPr>
            <a:r>
              <a:rPr lang="en-US" dirty="0"/>
              <a:t>The first one is pretty obvious, we get the information through new revisions of existing standards.</a:t>
            </a:r>
          </a:p>
          <a:p>
            <a:pPr marL="228600" indent="-228600">
              <a:buAutoNum type="arabicPeriod"/>
            </a:pPr>
            <a:r>
              <a:rPr lang="en-US" dirty="0"/>
              <a:t>There are a lot of resources developed separate from standards, which are more guidance documents spreading information in lieu of a standard update. They are NOT standards, so care should be taken. The FFCRC for example publish papers from all their research projects to the FFCRC Research portal. Shameless plug, Sign-up is easy (and free?). Additionally, documents like the H2 Pipeline Code of Practice (now available from the FFCRC website, other distributions to come) and ASME B31.12 CERs (not publicly available but EFI team currently discussing how to share effectively across industry) provide the latest thinking from key industry groups.</a:t>
            </a:r>
          </a:p>
          <a:p>
            <a:pPr marL="228600" indent="-228600">
              <a:buAutoNum type="arabicPeriod"/>
            </a:pPr>
            <a:r>
              <a:rPr lang="en-US" dirty="0"/>
              <a:t>One of the best and easiest, but maybe not cheapest, ways to get a status update is attending conferences and symposiums like this one.</a:t>
            </a:r>
          </a:p>
          <a:p>
            <a:pPr marL="228600" indent="-228600">
              <a:buAutoNum type="arabicPeriod"/>
            </a:pPr>
            <a:r>
              <a:rPr lang="en-US" dirty="0"/>
              <a:t>Getting involved in standards committees is another great way to stay up to date on what developments are being made or where industry thinking is at. You don’t need to be a technical expert to join these, often the organizational part is just as tricky as the technical part. I had this opportunity as part of the code of practice, and can attest to the value of this. I was not an expert in the area, but arranged meetings, managed minutes and actions, and assisted in drafting sections for SME review.</a:t>
            </a:r>
            <a:endParaRPr lang="en-AU" dirty="0"/>
          </a:p>
        </p:txBody>
      </p:sp>
      <p:sp>
        <p:nvSpPr>
          <p:cNvPr id="4" name="Slide Number Placeholder 3"/>
          <p:cNvSpPr>
            <a:spLocks noGrp="1"/>
          </p:cNvSpPr>
          <p:nvPr>
            <p:ph type="sldNum" sz="quarter" idx="5"/>
          </p:nvPr>
        </p:nvSpPr>
        <p:spPr/>
        <p:txBody>
          <a:bodyPr/>
          <a:lstStyle/>
          <a:p>
            <a:fld id="{46CEA55C-2CDA-4A78-AE83-8603360F13F7}" type="slidenum">
              <a:rPr lang="en-AU" smtClean="0"/>
              <a:t>5</a:t>
            </a:fld>
            <a:endParaRPr lang="en-AU"/>
          </a:p>
        </p:txBody>
      </p:sp>
    </p:spTree>
    <p:extLst>
      <p:ext uri="{BB962C8B-B14F-4D97-AF65-F5344CB8AC3E}">
        <p14:creationId xmlns:p14="http://schemas.microsoft.com/office/powerpoint/2010/main" val="1888088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6CEA55C-2CDA-4A78-AE83-8603360F13F7}" type="slidenum">
              <a:rPr lang="en-AU" smtClean="0"/>
              <a:t>6</a:t>
            </a:fld>
            <a:endParaRPr lang="en-AU"/>
          </a:p>
        </p:txBody>
      </p:sp>
    </p:spTree>
    <p:extLst>
      <p:ext uri="{BB962C8B-B14F-4D97-AF65-F5344CB8AC3E}">
        <p14:creationId xmlns:p14="http://schemas.microsoft.com/office/powerpoint/2010/main" val="1132122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Lastly before I jump into the summary of the B31.12 presentation, some reflections on getting things done in the state of flux we seem to be in in this industry at the moment.</a:t>
            </a:r>
          </a:p>
          <a:p>
            <a:pPr marL="228600" indent="-228600">
              <a:buAutoNum type="arabicPeriod"/>
            </a:pPr>
            <a:r>
              <a:rPr lang="en-US" dirty="0"/>
              <a:t>Read as-is. This means more than just picking up a standard.</a:t>
            </a:r>
          </a:p>
          <a:p>
            <a:pPr marL="228600" indent="-228600">
              <a:buAutoNum type="arabicPeriod"/>
            </a:pPr>
            <a:r>
              <a:rPr lang="en-US" dirty="0"/>
              <a:t>Read as-is</a:t>
            </a:r>
          </a:p>
          <a:p>
            <a:pPr marL="228600" indent="-228600">
              <a:buAutoNum type="arabicPeriod"/>
            </a:pPr>
            <a:r>
              <a:rPr lang="en-US" dirty="0"/>
              <a:t>Read as-is</a:t>
            </a:r>
          </a:p>
          <a:p>
            <a:pPr marL="228600" indent="-228600">
              <a:buAutoNum type="arabicPeriod"/>
            </a:pPr>
            <a:r>
              <a:rPr lang="en-AU" dirty="0"/>
              <a:t>Research and standards are going to be constantly evolving in the emerging fuels industries. By the time a project has gone from inception to construction, a standard may be revised or new information may be available that could change the current design. Regular assessments of current design or in-service assets against newly available guidance will be needed. And calls are going to need to be made as to the impact of the new information, cost and time associated with implementing a change to rectify the misalignment, and weighing up the risk to the project or public of not doing anything. </a:t>
            </a:r>
          </a:p>
        </p:txBody>
      </p:sp>
      <p:sp>
        <p:nvSpPr>
          <p:cNvPr id="4" name="Slide Number Placeholder 3"/>
          <p:cNvSpPr>
            <a:spLocks noGrp="1"/>
          </p:cNvSpPr>
          <p:nvPr>
            <p:ph type="sldNum" sz="quarter" idx="5"/>
          </p:nvPr>
        </p:nvSpPr>
        <p:spPr/>
        <p:txBody>
          <a:bodyPr/>
          <a:lstStyle/>
          <a:p>
            <a:fld id="{46CEA55C-2CDA-4A78-AE83-8603360F13F7}" type="slidenum">
              <a:rPr lang="en-AU" smtClean="0"/>
              <a:t>7</a:t>
            </a:fld>
            <a:endParaRPr lang="en-AU"/>
          </a:p>
        </p:txBody>
      </p:sp>
    </p:spTree>
    <p:extLst>
      <p:ext uri="{BB962C8B-B14F-4D97-AF65-F5344CB8AC3E}">
        <p14:creationId xmlns:p14="http://schemas.microsoft.com/office/powerpoint/2010/main" val="1006403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presentation I will share a summary of was originally presented by Simon Slater from Rosen on the top of </a:t>
            </a:r>
            <a:r>
              <a:rPr lang="en-US" i="1" dirty="0"/>
              <a:t>Consensus Engineering Requirements for Hydrogen and Hydrogen Blend Pipelines. </a:t>
            </a: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The presentation covered….</a:t>
            </a:r>
            <a:r>
              <a:rPr lang="en-US" i="1" dirty="0"/>
              <a:t> </a:t>
            </a:r>
            <a:endParaRPr lang="en-US" dirty="0"/>
          </a:p>
          <a:p>
            <a:endParaRPr lang="en-AU" dirty="0"/>
          </a:p>
        </p:txBody>
      </p:sp>
      <p:sp>
        <p:nvSpPr>
          <p:cNvPr id="4" name="Slide Number Placeholder 3"/>
          <p:cNvSpPr>
            <a:spLocks noGrp="1"/>
          </p:cNvSpPr>
          <p:nvPr>
            <p:ph type="sldNum" sz="quarter" idx="5"/>
          </p:nvPr>
        </p:nvSpPr>
        <p:spPr/>
        <p:txBody>
          <a:bodyPr/>
          <a:lstStyle/>
          <a:p>
            <a:fld id="{46CEA55C-2CDA-4A78-AE83-8603360F13F7}" type="slidenum">
              <a:rPr lang="en-AU" smtClean="0"/>
              <a:t>9</a:t>
            </a:fld>
            <a:endParaRPr lang="en-AU"/>
          </a:p>
        </p:txBody>
      </p:sp>
    </p:spTree>
    <p:extLst>
      <p:ext uri="{BB962C8B-B14F-4D97-AF65-F5344CB8AC3E}">
        <p14:creationId xmlns:p14="http://schemas.microsoft.com/office/powerpoint/2010/main" val="3797723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a bit of background on ASME B31.12 and the changing landscape from it’s first creation to now.</a:t>
            </a:r>
            <a:endParaRPr lang="en-AU" dirty="0"/>
          </a:p>
        </p:txBody>
      </p:sp>
      <p:sp>
        <p:nvSpPr>
          <p:cNvPr id="4" name="Slide Number Placeholder 3"/>
          <p:cNvSpPr>
            <a:spLocks noGrp="1"/>
          </p:cNvSpPr>
          <p:nvPr>
            <p:ph type="sldNum" sz="quarter" idx="5"/>
          </p:nvPr>
        </p:nvSpPr>
        <p:spPr/>
        <p:txBody>
          <a:bodyPr/>
          <a:lstStyle/>
          <a:p>
            <a:fld id="{46CEA55C-2CDA-4A78-AE83-8603360F13F7}" type="slidenum">
              <a:rPr lang="en-AU" smtClean="0"/>
              <a:t>10</a:t>
            </a:fld>
            <a:endParaRPr lang="en-AU"/>
          </a:p>
        </p:txBody>
      </p:sp>
    </p:spTree>
    <p:extLst>
      <p:ext uri="{BB962C8B-B14F-4D97-AF65-F5344CB8AC3E}">
        <p14:creationId xmlns:p14="http://schemas.microsoft.com/office/powerpoint/2010/main" val="146542160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
                    </a14:imgEffect>
                  </a14:imgLayer>
                </a14:imgProps>
              </a:ext>
              <a:ext uri="{28A0092B-C50C-407E-A947-70E740481C1C}">
                <a14:useLocalDpi xmlns:a14="http://schemas.microsoft.com/office/drawing/2010/main" val="0"/>
              </a:ext>
            </a:extLst>
          </a:blip>
          <a:stretch>
            <a:fillRect/>
          </a:stretch>
        </p:blipFill>
        <p:spPr>
          <a:xfrm>
            <a:off x="0" y="691826"/>
            <a:ext cx="12201024" cy="3392895"/>
          </a:xfrm>
          <a:prstGeom prst="rect">
            <a:avLst/>
          </a:prstGeom>
        </p:spPr>
      </p:pic>
      <p:sp>
        <p:nvSpPr>
          <p:cNvPr id="11" name="Rectangle 10"/>
          <p:cNvSpPr/>
          <p:nvPr userDrawn="1"/>
        </p:nvSpPr>
        <p:spPr>
          <a:xfrm>
            <a:off x="0" y="4084721"/>
            <a:ext cx="12192000" cy="2773279"/>
          </a:xfrm>
          <a:prstGeom prst="rect">
            <a:avLst/>
          </a:pr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ctrTitle" hasCustomPrompt="1"/>
          </p:nvPr>
        </p:nvSpPr>
        <p:spPr>
          <a:xfrm>
            <a:off x="551445" y="4716382"/>
            <a:ext cx="6705600" cy="834776"/>
          </a:xfrm>
          <a:prstGeom prst="rect">
            <a:avLst/>
          </a:prstGeom>
        </p:spPr>
        <p:txBody>
          <a:bodyPr anchor="b">
            <a:normAutofit/>
          </a:bodyPr>
          <a:lstStyle>
            <a:lvl1pPr algn="l">
              <a:defRPr sz="4800" b="1"/>
            </a:lvl1pPr>
          </a:lstStyle>
          <a:p>
            <a:r>
              <a:rPr lang="en-US" dirty="0"/>
              <a:t>Presentation heading here</a:t>
            </a:r>
            <a:endParaRPr lang="en-AU" dirty="0"/>
          </a:p>
        </p:txBody>
      </p:sp>
      <p:sp>
        <p:nvSpPr>
          <p:cNvPr id="3" name="Subtitle 2"/>
          <p:cNvSpPr>
            <a:spLocks noGrp="1"/>
          </p:cNvSpPr>
          <p:nvPr>
            <p:ph type="subTitle" idx="1" hasCustomPrompt="1"/>
          </p:nvPr>
        </p:nvSpPr>
        <p:spPr>
          <a:xfrm>
            <a:off x="551444" y="5617331"/>
            <a:ext cx="6705601" cy="602999"/>
          </a:xfrm>
          <a:prstGeom prst="rect">
            <a:avLst/>
          </a:prstGeom>
        </p:spPr>
        <p:txBody>
          <a:bodyPr/>
          <a:lstStyle>
            <a:lvl1pPr marL="0" indent="0" algn="l">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heading here</a:t>
            </a:r>
            <a:endParaRPr lang="en-AU" dirty="0"/>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2371349" cy="2676149"/>
          </a:xfrm>
          <a:prstGeom prst="rect">
            <a:avLst/>
          </a:prstGeom>
        </p:spPr>
      </p:pic>
      <p:sp>
        <p:nvSpPr>
          <p:cNvPr id="8" name="Slide Number Placeholder 5"/>
          <p:cNvSpPr txBox="1">
            <a:spLocks/>
          </p:cNvSpPr>
          <p:nvPr userDrawn="1"/>
        </p:nvSpPr>
        <p:spPr>
          <a:xfrm>
            <a:off x="9537032" y="5617331"/>
            <a:ext cx="1024689" cy="392443"/>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tx1"/>
                </a:solidFill>
              </a:rPr>
              <a:t>Consult</a:t>
            </a:r>
          </a:p>
          <a:p>
            <a:r>
              <a:rPr lang="en-US" sz="1200" dirty="0">
                <a:solidFill>
                  <a:schemeClr val="tx1"/>
                </a:solidFill>
              </a:rPr>
              <a:t>Engineer</a:t>
            </a:r>
          </a:p>
          <a:p>
            <a:r>
              <a:rPr lang="en-US" sz="1200" dirty="0">
                <a:solidFill>
                  <a:schemeClr val="tx1"/>
                </a:solidFill>
              </a:rPr>
              <a:t>Deliver</a:t>
            </a:r>
            <a:endParaRPr lang="en-AU" sz="1200" dirty="0">
              <a:solidFill>
                <a:schemeClr val="tx1"/>
              </a:solidFill>
            </a:endParaRPr>
          </a:p>
        </p:txBody>
      </p:sp>
      <p:cxnSp>
        <p:nvCxnSpPr>
          <p:cNvPr id="10" name="Straight Connector 9"/>
          <p:cNvCxnSpPr/>
          <p:nvPr userDrawn="1"/>
        </p:nvCxnSpPr>
        <p:spPr>
          <a:xfrm>
            <a:off x="10347158" y="5591848"/>
            <a:ext cx="0" cy="468000"/>
          </a:xfrm>
          <a:prstGeom prst="line">
            <a:avLst/>
          </a:prstGeom>
        </p:spPr>
        <p:style>
          <a:lnRef idx="1">
            <a:schemeClr val="dk1"/>
          </a:lnRef>
          <a:fillRef idx="0">
            <a:schemeClr val="dk1"/>
          </a:fillRef>
          <a:effectRef idx="0">
            <a:schemeClr val="dk1"/>
          </a:effectRef>
          <a:fontRef idx="minor">
            <a:schemeClr val="tx1"/>
          </a:fontRef>
        </p:style>
      </p:cxnSp>
      <p:sp>
        <p:nvSpPr>
          <p:cNvPr id="13" name="Slide Number Placeholder 5"/>
          <p:cNvSpPr txBox="1">
            <a:spLocks/>
          </p:cNvSpPr>
          <p:nvPr userDrawn="1"/>
        </p:nvSpPr>
        <p:spPr>
          <a:xfrm>
            <a:off x="10419348" y="5582994"/>
            <a:ext cx="1024689" cy="477742"/>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900" dirty="0">
                <a:solidFill>
                  <a:schemeClr val="tx1"/>
                </a:solidFill>
              </a:rPr>
              <a:t>Ideas</a:t>
            </a:r>
          </a:p>
          <a:p>
            <a:r>
              <a:rPr lang="en-AU" sz="1900" noProof="0" dirty="0">
                <a:solidFill>
                  <a:schemeClr val="tx1"/>
                </a:solidFill>
              </a:rPr>
              <a:t>Realise</a:t>
            </a:r>
            <a:r>
              <a:rPr lang="en-AU" sz="1800" noProof="0" dirty="0">
                <a:solidFill>
                  <a:schemeClr val="tx1"/>
                </a:solidFill>
              </a:rPr>
              <a:t>d</a:t>
            </a:r>
            <a:endParaRPr lang="en-AU" sz="2000" noProof="0" dirty="0">
              <a:solidFill>
                <a:schemeClr val="tx1"/>
              </a:solidFill>
            </a:endParaRPr>
          </a:p>
        </p:txBody>
      </p:sp>
    </p:spTree>
    <p:extLst>
      <p:ext uri="{BB962C8B-B14F-4D97-AF65-F5344CB8AC3E}">
        <p14:creationId xmlns:p14="http://schemas.microsoft.com/office/powerpoint/2010/main" val="298645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58585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800" y="1260000"/>
            <a:ext cx="10515600" cy="900405"/>
          </a:xfrm>
          <a:prstGeom prst="rect">
            <a:avLst/>
          </a:prstGeom>
        </p:spPr>
        <p:txBody>
          <a:bodyPr/>
          <a:lstStyle>
            <a:lvl1pPr>
              <a:defRPr>
                <a:solidFill>
                  <a:schemeClr val="bg1"/>
                </a:solidFill>
              </a:defRPr>
            </a:lvl1pPr>
          </a:lstStyle>
          <a:p>
            <a:r>
              <a:rPr lang="en-US"/>
              <a:t>Click to edit Master title style</a:t>
            </a:r>
            <a:endParaRPr lang="en-AU" dirty="0"/>
          </a:p>
        </p:txBody>
      </p:sp>
      <p:sp>
        <p:nvSpPr>
          <p:cNvPr id="3" name="Content Placeholder 2"/>
          <p:cNvSpPr>
            <a:spLocks noGrp="1"/>
          </p:cNvSpPr>
          <p:nvPr>
            <p:ph idx="1"/>
          </p:nvPr>
        </p:nvSpPr>
        <p:spPr>
          <a:xfrm>
            <a:off x="838200" y="2160405"/>
            <a:ext cx="10515600" cy="3112135"/>
          </a:xfrm>
          <a:prstGeom prst="rect">
            <a:avLst/>
          </a:prstGeom>
        </p:spPr>
        <p:txBody>
          <a:bodyPr/>
          <a:lstStyle>
            <a:lvl1pPr marL="228600" indent="-228600">
              <a:buClr>
                <a:schemeClr val="bg1"/>
              </a:buClr>
              <a:buFont typeface="Calibri" panose="020F0502020204030204" pitchFamily="34" charset="0"/>
              <a:buChar char="›"/>
              <a:defRPr>
                <a:solidFill>
                  <a:schemeClr val="bg1"/>
                </a:solidFill>
              </a:defRPr>
            </a:lvl1pPr>
            <a:lvl2pPr marL="685800" indent="-228600">
              <a:buClr>
                <a:schemeClr val="bg1"/>
              </a:buClr>
              <a:buFont typeface="Calibri" panose="020F0502020204030204" pitchFamily="34" charset="0"/>
              <a:buChar char="›"/>
              <a:defRPr>
                <a:solidFill>
                  <a:schemeClr val="bg1"/>
                </a:solidFill>
              </a:defRPr>
            </a:lvl2pPr>
            <a:lvl3pPr marL="1143000" indent="-228600">
              <a:buClr>
                <a:schemeClr val="bg1"/>
              </a:buClr>
              <a:buFont typeface="Calibri" panose="020F0502020204030204" pitchFamily="34" charset="0"/>
              <a:buChar char="›"/>
              <a:defRPr>
                <a:solidFill>
                  <a:schemeClr val="bg1"/>
                </a:solidFill>
              </a:defRPr>
            </a:lvl3pPr>
            <a:lvl4pPr marL="1600200" indent="-228600">
              <a:buClr>
                <a:schemeClr val="bg1"/>
              </a:buClr>
              <a:buFont typeface="Calibri" panose="020F0502020204030204" pitchFamily="34" charset="0"/>
              <a:buChar char="›"/>
              <a:defRPr>
                <a:solidFill>
                  <a:schemeClr val="bg1"/>
                </a:solidFill>
              </a:defRPr>
            </a:lvl4pPr>
            <a:lvl5pPr marL="2057400" indent="-228600">
              <a:buClr>
                <a:schemeClr val="bg1"/>
              </a:buClr>
              <a:buFont typeface="Calibri" panose="020F050202020403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178701" cy="1330205"/>
          </a:xfrm>
          <a:prstGeom prst="rect">
            <a:avLst/>
          </a:prstGeom>
        </p:spPr>
      </p:pic>
      <p:sp>
        <p:nvSpPr>
          <p:cNvPr id="8" name="Slide Number Placeholder 5"/>
          <p:cNvSpPr txBox="1">
            <a:spLocks/>
          </p:cNvSpPr>
          <p:nvPr userDrawn="1"/>
        </p:nvSpPr>
        <p:spPr>
          <a:xfrm>
            <a:off x="10588411" y="282439"/>
            <a:ext cx="1034722" cy="522873"/>
          </a:xfrm>
          <a:prstGeom prst="rect">
            <a:avLst/>
          </a:prstGeom>
        </p:spPr>
        <p:txBody>
          <a:bodyPr vert="horz" lIns="91440" tIns="45720" rIns="91440" bIns="45720" rtlCol="0" anchor="ctr"/>
          <a:lstStyle>
            <a:defPPr>
              <a:defRPr lang="en-US"/>
            </a:defPPr>
            <a:lvl1pPr marL="0" algn="l" defTabSz="914400" rtl="0" eaLnBrk="1" latinLnBrk="0" hangingPunct="1">
              <a:defRPr sz="1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600" dirty="0">
                <a:solidFill>
                  <a:schemeClr val="bg1"/>
                </a:solidFill>
              </a:rPr>
              <a:t>Ideas</a:t>
            </a:r>
          </a:p>
          <a:p>
            <a:r>
              <a:rPr lang="en-AU" sz="1600" noProof="0" dirty="0">
                <a:solidFill>
                  <a:schemeClr val="bg1"/>
                </a:solidFill>
              </a:rPr>
              <a:t>Realised</a:t>
            </a:r>
          </a:p>
        </p:txBody>
      </p:sp>
      <p:sp>
        <p:nvSpPr>
          <p:cNvPr id="9" name="Slide Number Placeholder 5"/>
          <p:cNvSpPr txBox="1">
            <a:spLocks/>
          </p:cNvSpPr>
          <p:nvPr userDrawn="1"/>
        </p:nvSpPr>
        <p:spPr>
          <a:xfrm>
            <a:off x="9793061" y="363770"/>
            <a:ext cx="1024689"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solidFill>
              </a:rPr>
              <a:t>Consult</a:t>
            </a:r>
          </a:p>
          <a:p>
            <a:r>
              <a:rPr lang="en-US" sz="1050" dirty="0">
                <a:solidFill>
                  <a:schemeClr val="bg1"/>
                </a:solidFill>
              </a:rPr>
              <a:t>Engineer</a:t>
            </a:r>
          </a:p>
          <a:p>
            <a:r>
              <a:rPr lang="en-US" sz="1050" dirty="0">
                <a:solidFill>
                  <a:schemeClr val="bg1"/>
                </a:solidFill>
              </a:rPr>
              <a:t>Deliver</a:t>
            </a:r>
            <a:endParaRPr lang="en-AU" sz="1050" dirty="0">
              <a:solidFill>
                <a:schemeClr val="bg1"/>
              </a:solidFill>
            </a:endParaRPr>
          </a:p>
        </p:txBody>
      </p:sp>
      <p:cxnSp>
        <p:nvCxnSpPr>
          <p:cNvPr id="10" name="Straight Connector 9"/>
          <p:cNvCxnSpPr/>
          <p:nvPr userDrawn="1"/>
        </p:nvCxnSpPr>
        <p:spPr>
          <a:xfrm>
            <a:off x="10533887" y="321523"/>
            <a:ext cx="0" cy="427489"/>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98516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28000" y="1260000"/>
            <a:ext cx="7302651" cy="480683"/>
          </a:xfrm>
          <a:prstGeom prst="rect">
            <a:avLst/>
          </a:prstGeom>
        </p:spPr>
        <p:txBody>
          <a:bodyPr anchor="b">
            <a:normAutofit/>
          </a:bodyPr>
          <a:lstStyle>
            <a:lvl1pPr>
              <a:defRPr sz="2800" b="1" baseline="0"/>
            </a:lvl1pPr>
          </a:lstStyle>
          <a:p>
            <a:r>
              <a:rPr lang="en-US" dirty="0"/>
              <a:t>Heading 1 [H1]</a:t>
            </a:r>
            <a:endParaRPr lang="en-AU" dirty="0"/>
          </a:p>
        </p:txBody>
      </p:sp>
      <p:sp>
        <p:nvSpPr>
          <p:cNvPr id="3" name="Text Placeholder 2"/>
          <p:cNvSpPr>
            <a:spLocks noGrp="1"/>
          </p:cNvSpPr>
          <p:nvPr>
            <p:ph type="body" idx="1" hasCustomPrompt="1"/>
          </p:nvPr>
        </p:nvSpPr>
        <p:spPr>
          <a:xfrm>
            <a:off x="828000" y="1800000"/>
            <a:ext cx="7302651" cy="946160"/>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Intro</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085"/>
            <a:ext cx="1178701" cy="1330205"/>
          </a:xfrm>
          <a:prstGeom prst="rect">
            <a:avLst/>
          </a:prstGeom>
        </p:spPr>
      </p:pic>
      <p:sp>
        <p:nvSpPr>
          <p:cNvPr id="8" name="Slide Number Placeholder 5"/>
          <p:cNvSpPr txBox="1">
            <a:spLocks/>
          </p:cNvSpPr>
          <p:nvPr userDrawn="1"/>
        </p:nvSpPr>
        <p:spPr>
          <a:xfrm>
            <a:off x="10588411" y="282439"/>
            <a:ext cx="1034722" cy="522873"/>
          </a:xfrm>
          <a:prstGeom prst="rect">
            <a:avLst/>
          </a:prstGeom>
        </p:spPr>
        <p:txBody>
          <a:bodyPr vert="horz" lIns="91440" tIns="45720" rIns="91440" bIns="45720" rtlCol="0" anchor="ctr"/>
          <a:lstStyle>
            <a:defPPr>
              <a:defRPr lang="en-US"/>
            </a:defPPr>
            <a:lvl1pPr marL="0" algn="l" defTabSz="914400" rtl="0" eaLnBrk="1" latinLnBrk="0" hangingPunct="1">
              <a:defRPr sz="1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600" dirty="0">
                <a:solidFill>
                  <a:schemeClr val="tx1"/>
                </a:solidFill>
              </a:rPr>
              <a:t>Ideas</a:t>
            </a:r>
          </a:p>
          <a:p>
            <a:r>
              <a:rPr lang="en-AU" sz="1600" noProof="0" dirty="0">
                <a:solidFill>
                  <a:schemeClr val="tx1"/>
                </a:solidFill>
              </a:rPr>
              <a:t>Realised</a:t>
            </a:r>
          </a:p>
        </p:txBody>
      </p:sp>
      <p:sp>
        <p:nvSpPr>
          <p:cNvPr id="9" name="Slide Number Placeholder 5"/>
          <p:cNvSpPr txBox="1">
            <a:spLocks/>
          </p:cNvSpPr>
          <p:nvPr userDrawn="1"/>
        </p:nvSpPr>
        <p:spPr>
          <a:xfrm>
            <a:off x="9793061" y="363770"/>
            <a:ext cx="1024689"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tx1"/>
                </a:solidFill>
              </a:rPr>
              <a:t>Consult</a:t>
            </a:r>
          </a:p>
          <a:p>
            <a:r>
              <a:rPr lang="en-US" sz="1050" dirty="0">
                <a:solidFill>
                  <a:schemeClr val="tx1"/>
                </a:solidFill>
              </a:rPr>
              <a:t>Engineer</a:t>
            </a:r>
          </a:p>
          <a:p>
            <a:r>
              <a:rPr lang="en-US" sz="1050" dirty="0">
                <a:solidFill>
                  <a:schemeClr val="tx1"/>
                </a:solidFill>
              </a:rPr>
              <a:t>Deliver</a:t>
            </a:r>
            <a:endParaRPr lang="en-AU" sz="1050" dirty="0">
              <a:solidFill>
                <a:schemeClr val="tx1"/>
              </a:solidFill>
            </a:endParaRPr>
          </a:p>
        </p:txBody>
      </p:sp>
      <p:cxnSp>
        <p:nvCxnSpPr>
          <p:cNvPr id="10" name="Straight Connector 9"/>
          <p:cNvCxnSpPr/>
          <p:nvPr userDrawn="1"/>
        </p:nvCxnSpPr>
        <p:spPr>
          <a:xfrm>
            <a:off x="10533887" y="321523"/>
            <a:ext cx="0" cy="427489"/>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userDrawn="1"/>
        </p:nvCxnSpPr>
        <p:spPr>
          <a:xfrm flipV="1">
            <a:off x="826168" y="2744502"/>
            <a:ext cx="7296301" cy="0"/>
          </a:xfrm>
          <a:prstGeom prst="line">
            <a:avLst/>
          </a:prstGeom>
        </p:spPr>
        <p:style>
          <a:lnRef idx="1">
            <a:schemeClr val="dk1"/>
          </a:lnRef>
          <a:fillRef idx="0">
            <a:schemeClr val="dk1"/>
          </a:fillRef>
          <a:effectRef idx="0">
            <a:schemeClr val="dk1"/>
          </a:effectRef>
          <a:fontRef idx="minor">
            <a:schemeClr val="tx1"/>
          </a:fontRef>
        </p:style>
      </p:cxnSp>
      <p:sp>
        <p:nvSpPr>
          <p:cNvPr id="16" name="Text Placeholder 2"/>
          <p:cNvSpPr>
            <a:spLocks noGrp="1"/>
          </p:cNvSpPr>
          <p:nvPr>
            <p:ph type="body" idx="13" hasCustomPrompt="1"/>
          </p:nvPr>
        </p:nvSpPr>
        <p:spPr>
          <a:xfrm>
            <a:off x="831850" y="2880000"/>
            <a:ext cx="3674313" cy="415903"/>
          </a:xfrm>
          <a:prstGeom prst="rect">
            <a:avLst/>
          </a:prstGeom>
        </p:spPr>
        <p:txBody>
          <a:bodyPr>
            <a:normAutofit/>
          </a:bodyPr>
          <a:lstStyle>
            <a:lvl1pPr marL="0" indent="0">
              <a:buNone/>
              <a:defRPr sz="20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Heading 2 [H2]</a:t>
            </a:r>
          </a:p>
        </p:txBody>
      </p:sp>
      <p:sp>
        <p:nvSpPr>
          <p:cNvPr id="17" name="Text Placeholder 2"/>
          <p:cNvSpPr>
            <a:spLocks noGrp="1"/>
          </p:cNvSpPr>
          <p:nvPr>
            <p:ph type="body" idx="14" hasCustomPrompt="1"/>
          </p:nvPr>
        </p:nvSpPr>
        <p:spPr>
          <a:xfrm>
            <a:off x="838200" y="3312436"/>
            <a:ext cx="3667963" cy="415903"/>
          </a:xfrm>
          <a:prstGeom prst="rect">
            <a:avLst/>
          </a:prstGeom>
        </p:spPr>
        <p:txBody>
          <a:bodyPr>
            <a:normAutofit/>
          </a:bodyPr>
          <a:lstStyle>
            <a:lvl1pPr marL="0" indent="0">
              <a:buNone/>
              <a:defRPr sz="18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Text</a:t>
            </a:r>
          </a:p>
        </p:txBody>
      </p:sp>
      <p:sp>
        <p:nvSpPr>
          <p:cNvPr id="18" name="Text Placeholder 2"/>
          <p:cNvSpPr>
            <a:spLocks noGrp="1"/>
          </p:cNvSpPr>
          <p:nvPr>
            <p:ph type="body" idx="15" hasCustomPrompt="1"/>
          </p:nvPr>
        </p:nvSpPr>
        <p:spPr>
          <a:xfrm>
            <a:off x="838200" y="3994304"/>
            <a:ext cx="3692855" cy="415903"/>
          </a:xfrm>
          <a:prstGeom prst="rect">
            <a:avLst/>
          </a:prstGeom>
        </p:spPr>
        <p:txBody>
          <a:bodyPr>
            <a:normAutofit/>
          </a:bodyPr>
          <a:lstStyle>
            <a:lvl1pPr marL="0" indent="0">
              <a:buNone/>
              <a:defRPr sz="18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Heading 3 [H3]</a:t>
            </a:r>
          </a:p>
        </p:txBody>
      </p:sp>
      <p:sp>
        <p:nvSpPr>
          <p:cNvPr id="19" name="Text Placeholder 2"/>
          <p:cNvSpPr>
            <a:spLocks noGrp="1"/>
          </p:cNvSpPr>
          <p:nvPr>
            <p:ph type="body" idx="16" hasCustomPrompt="1"/>
          </p:nvPr>
        </p:nvSpPr>
        <p:spPr>
          <a:xfrm>
            <a:off x="838200" y="4426740"/>
            <a:ext cx="3692855" cy="415903"/>
          </a:xfrm>
          <a:prstGeom prst="rect">
            <a:avLst/>
          </a:prstGeom>
        </p:spPr>
        <p:txBody>
          <a:bodyPr>
            <a:normAutofit/>
          </a:bodyPr>
          <a:lstStyle>
            <a:lvl1pPr marL="0" indent="0">
              <a:buNone/>
              <a:defRPr sz="18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Text</a:t>
            </a:r>
          </a:p>
        </p:txBody>
      </p:sp>
      <p:sp>
        <p:nvSpPr>
          <p:cNvPr id="20" name="Text Placeholder 2"/>
          <p:cNvSpPr>
            <a:spLocks noGrp="1"/>
          </p:cNvSpPr>
          <p:nvPr>
            <p:ph type="body" idx="17" hasCustomPrompt="1"/>
          </p:nvPr>
        </p:nvSpPr>
        <p:spPr>
          <a:xfrm>
            <a:off x="4692791" y="2880000"/>
            <a:ext cx="3441711" cy="415903"/>
          </a:xfrm>
          <a:prstGeom prst="rect">
            <a:avLst/>
          </a:prstGeom>
        </p:spPr>
        <p:txBody>
          <a:bodyPr>
            <a:normAutofit/>
          </a:bodyPr>
          <a:lstStyle>
            <a:lvl1pPr marL="0" indent="0">
              <a:buNone/>
              <a:defRPr sz="1800" b="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Heading 4 [H4]</a:t>
            </a:r>
          </a:p>
        </p:txBody>
      </p:sp>
      <p:sp>
        <p:nvSpPr>
          <p:cNvPr id="21" name="Text Placeholder 2"/>
          <p:cNvSpPr>
            <a:spLocks noGrp="1"/>
          </p:cNvSpPr>
          <p:nvPr>
            <p:ph type="body" idx="18" hasCustomPrompt="1"/>
          </p:nvPr>
        </p:nvSpPr>
        <p:spPr>
          <a:xfrm>
            <a:off x="4692791" y="3307055"/>
            <a:ext cx="3441709" cy="1123525"/>
          </a:xfrm>
          <a:prstGeom prst="rect">
            <a:avLst/>
          </a:prstGeom>
        </p:spPr>
        <p:txBody>
          <a:bodyPr>
            <a:normAutofit/>
          </a:bodyPr>
          <a:lstStyle>
            <a:lvl1pPr marL="285750" indent="-285750">
              <a:buFont typeface="Calibri" panose="020F0502020204030204" pitchFamily="34" charset="0"/>
              <a:buChar char="›"/>
              <a:defRPr sz="1800" b="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Dot point</a:t>
            </a:r>
          </a:p>
          <a:p>
            <a:pPr lvl="0"/>
            <a:r>
              <a:rPr lang="en-US" dirty="0"/>
              <a:t>Dot point</a:t>
            </a:r>
          </a:p>
          <a:p>
            <a:pPr lvl="0"/>
            <a:r>
              <a:rPr lang="en-US" dirty="0"/>
              <a:t>Dot point</a:t>
            </a:r>
          </a:p>
        </p:txBody>
      </p:sp>
      <p:sp>
        <p:nvSpPr>
          <p:cNvPr id="22" name="Rectangle 21"/>
          <p:cNvSpPr/>
          <p:nvPr userDrawn="1"/>
        </p:nvSpPr>
        <p:spPr>
          <a:xfrm>
            <a:off x="-5100" y="6359943"/>
            <a:ext cx="12192000" cy="501650"/>
          </a:xfrm>
          <a:prstGeom prst="rect">
            <a:avLst/>
          </a:pr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Footer Placeholder 3">
            <a:extLst>
              <a:ext uri="{FF2B5EF4-FFF2-40B4-BE49-F238E27FC236}">
                <a16:creationId xmlns:a16="http://schemas.microsoft.com/office/drawing/2014/main" id="{AEBE277E-FF52-4D0C-9F8E-2F13E74F941B}"/>
              </a:ext>
            </a:extLst>
          </p:cNvPr>
          <p:cNvSpPr>
            <a:spLocks noGrp="1"/>
          </p:cNvSpPr>
          <p:nvPr>
            <p:ph type="ftr" sz="quarter" idx="19"/>
          </p:nvPr>
        </p:nvSpPr>
        <p:spPr/>
        <p:txBody>
          <a:bodyPr/>
          <a:lstStyle/>
          <a:p>
            <a:r>
              <a:rPr lang="en-AU"/>
              <a:t>Presentation heading </a:t>
            </a:r>
            <a:endParaRPr lang="en-AU" dirty="0"/>
          </a:p>
        </p:txBody>
      </p:sp>
      <p:sp>
        <p:nvSpPr>
          <p:cNvPr id="5" name="Slide Number Placeholder 4">
            <a:extLst>
              <a:ext uri="{FF2B5EF4-FFF2-40B4-BE49-F238E27FC236}">
                <a16:creationId xmlns:a16="http://schemas.microsoft.com/office/drawing/2014/main" id="{81450932-C2C6-0C77-8B0B-C61C37211C06}"/>
              </a:ext>
            </a:extLst>
          </p:cNvPr>
          <p:cNvSpPr>
            <a:spLocks noGrp="1"/>
          </p:cNvSpPr>
          <p:nvPr>
            <p:ph type="sldNum" sz="quarter" idx="20"/>
          </p:nvPr>
        </p:nvSpPr>
        <p:spPr/>
        <p:txBody>
          <a:bodyPr/>
          <a:lstStyle/>
          <a:p>
            <a:fld id="{931B2024-8912-4322-AEEA-F9CF5FA086FE}" type="slidenum">
              <a:rPr lang="en-AU" smtClean="0"/>
              <a:t>‹#›</a:t>
            </a:fld>
            <a:endParaRPr lang="en-AU"/>
          </a:p>
        </p:txBody>
      </p:sp>
    </p:spTree>
    <p:extLst>
      <p:ext uri="{BB962C8B-B14F-4D97-AF65-F5344CB8AC3E}">
        <p14:creationId xmlns:p14="http://schemas.microsoft.com/office/powerpoint/2010/main" val="2049614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s and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28000" y="1260000"/>
            <a:ext cx="7306500" cy="480683"/>
          </a:xfrm>
          <a:prstGeom prst="rect">
            <a:avLst/>
          </a:prstGeom>
        </p:spPr>
        <p:txBody>
          <a:bodyPr anchor="b">
            <a:normAutofit/>
          </a:bodyPr>
          <a:lstStyle>
            <a:lvl1pPr>
              <a:defRPr sz="2800" b="1" baseline="0"/>
            </a:lvl1pPr>
          </a:lstStyle>
          <a:p>
            <a:r>
              <a:rPr lang="en-US" dirty="0"/>
              <a:t>Heading 1 [H1]</a:t>
            </a:r>
            <a:endParaRPr lang="en-AU" dirty="0"/>
          </a:p>
        </p:txBody>
      </p:sp>
      <p:sp>
        <p:nvSpPr>
          <p:cNvPr id="3" name="Text Placeholder 2"/>
          <p:cNvSpPr>
            <a:spLocks noGrp="1"/>
          </p:cNvSpPr>
          <p:nvPr>
            <p:ph type="body" idx="1" hasCustomPrompt="1"/>
          </p:nvPr>
        </p:nvSpPr>
        <p:spPr>
          <a:xfrm>
            <a:off x="828000" y="1800000"/>
            <a:ext cx="7306500" cy="946160"/>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Intro</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178701" cy="1330205"/>
          </a:xfrm>
          <a:prstGeom prst="rect">
            <a:avLst/>
          </a:prstGeom>
        </p:spPr>
      </p:pic>
      <p:sp>
        <p:nvSpPr>
          <p:cNvPr id="8" name="Slide Number Placeholder 5"/>
          <p:cNvSpPr txBox="1">
            <a:spLocks/>
          </p:cNvSpPr>
          <p:nvPr userDrawn="1"/>
        </p:nvSpPr>
        <p:spPr>
          <a:xfrm>
            <a:off x="10588411" y="282439"/>
            <a:ext cx="1034722" cy="522873"/>
          </a:xfrm>
          <a:prstGeom prst="rect">
            <a:avLst/>
          </a:prstGeom>
        </p:spPr>
        <p:txBody>
          <a:bodyPr vert="horz" lIns="91440" tIns="45720" rIns="91440" bIns="45720" rtlCol="0" anchor="ctr"/>
          <a:lstStyle>
            <a:defPPr>
              <a:defRPr lang="en-US"/>
            </a:defPPr>
            <a:lvl1pPr marL="0" algn="l" defTabSz="914400" rtl="0" eaLnBrk="1" latinLnBrk="0" hangingPunct="1">
              <a:defRPr sz="1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600" dirty="0">
                <a:solidFill>
                  <a:schemeClr val="tx1"/>
                </a:solidFill>
              </a:rPr>
              <a:t>Ideas</a:t>
            </a:r>
          </a:p>
          <a:p>
            <a:r>
              <a:rPr lang="en-AU" sz="1600" noProof="0" dirty="0">
                <a:solidFill>
                  <a:schemeClr val="tx1"/>
                </a:solidFill>
              </a:rPr>
              <a:t>Realised</a:t>
            </a:r>
          </a:p>
        </p:txBody>
      </p:sp>
      <p:sp>
        <p:nvSpPr>
          <p:cNvPr id="9" name="Slide Number Placeholder 5"/>
          <p:cNvSpPr txBox="1">
            <a:spLocks/>
          </p:cNvSpPr>
          <p:nvPr userDrawn="1"/>
        </p:nvSpPr>
        <p:spPr>
          <a:xfrm>
            <a:off x="9793061" y="363770"/>
            <a:ext cx="1024689"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tx1"/>
                </a:solidFill>
              </a:rPr>
              <a:t>Consult</a:t>
            </a:r>
          </a:p>
          <a:p>
            <a:r>
              <a:rPr lang="en-US" sz="1050" dirty="0">
                <a:solidFill>
                  <a:schemeClr val="tx1"/>
                </a:solidFill>
              </a:rPr>
              <a:t>Engineer</a:t>
            </a:r>
          </a:p>
          <a:p>
            <a:r>
              <a:rPr lang="en-US" sz="1050" dirty="0">
                <a:solidFill>
                  <a:schemeClr val="tx1"/>
                </a:solidFill>
              </a:rPr>
              <a:t>Deliver</a:t>
            </a:r>
            <a:endParaRPr lang="en-AU" sz="1050" dirty="0">
              <a:solidFill>
                <a:schemeClr val="tx1"/>
              </a:solidFill>
            </a:endParaRPr>
          </a:p>
        </p:txBody>
      </p:sp>
      <p:cxnSp>
        <p:nvCxnSpPr>
          <p:cNvPr id="10" name="Straight Connector 9"/>
          <p:cNvCxnSpPr/>
          <p:nvPr userDrawn="1"/>
        </p:nvCxnSpPr>
        <p:spPr>
          <a:xfrm>
            <a:off x="10533887" y="321523"/>
            <a:ext cx="0" cy="427489"/>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userDrawn="1"/>
        </p:nvCxnSpPr>
        <p:spPr>
          <a:xfrm flipV="1">
            <a:off x="826168" y="2746160"/>
            <a:ext cx="7308000" cy="0"/>
          </a:xfrm>
          <a:prstGeom prst="line">
            <a:avLst/>
          </a:prstGeom>
        </p:spPr>
        <p:style>
          <a:lnRef idx="1">
            <a:schemeClr val="dk1"/>
          </a:lnRef>
          <a:fillRef idx="0">
            <a:schemeClr val="dk1"/>
          </a:fillRef>
          <a:effectRef idx="0">
            <a:schemeClr val="dk1"/>
          </a:effectRef>
          <a:fontRef idx="minor">
            <a:schemeClr val="tx1"/>
          </a:fontRef>
        </p:style>
      </p:cxnSp>
      <p:sp>
        <p:nvSpPr>
          <p:cNvPr id="22" name="Content Placeholder 2"/>
          <p:cNvSpPr>
            <a:spLocks noGrp="1"/>
          </p:cNvSpPr>
          <p:nvPr>
            <p:ph idx="19"/>
          </p:nvPr>
        </p:nvSpPr>
        <p:spPr>
          <a:xfrm>
            <a:off x="8280000" y="1800000"/>
            <a:ext cx="3069855" cy="3954415"/>
          </a:xfrm>
          <a:prstGeom prst="rect">
            <a:avLst/>
          </a:prstGeom>
        </p:spPr>
        <p:txBody>
          <a:bodyPr/>
          <a:lstStyle>
            <a:lvl1pPr marL="228600" indent="-228600">
              <a:buClr>
                <a:schemeClr val="bg1"/>
              </a:buClr>
              <a:buFont typeface="Calibri" panose="020F0502020204030204" pitchFamily="34" charset="0"/>
              <a:buChar char="›"/>
              <a:defRPr>
                <a:solidFill>
                  <a:schemeClr val="bg1"/>
                </a:solidFill>
              </a:defRPr>
            </a:lvl1pPr>
            <a:lvl2pPr marL="685800" indent="-228600">
              <a:buClr>
                <a:schemeClr val="bg1"/>
              </a:buClr>
              <a:buFont typeface="Calibri" panose="020F0502020204030204" pitchFamily="34" charset="0"/>
              <a:buChar char="›"/>
              <a:defRPr>
                <a:solidFill>
                  <a:schemeClr val="bg1"/>
                </a:solidFill>
              </a:defRPr>
            </a:lvl2pPr>
            <a:lvl3pPr marL="1143000" indent="-228600">
              <a:buClr>
                <a:schemeClr val="bg1"/>
              </a:buClr>
              <a:buFont typeface="Calibri" panose="020F0502020204030204" pitchFamily="34" charset="0"/>
              <a:buChar char="›"/>
              <a:defRPr>
                <a:solidFill>
                  <a:schemeClr val="bg1"/>
                </a:solidFill>
              </a:defRPr>
            </a:lvl3pPr>
            <a:lvl4pPr marL="1600200" indent="-228600">
              <a:buClr>
                <a:schemeClr val="bg1"/>
              </a:buClr>
              <a:buFont typeface="Calibri" panose="020F0502020204030204" pitchFamily="34" charset="0"/>
              <a:buChar char="›"/>
              <a:defRPr>
                <a:solidFill>
                  <a:schemeClr val="bg1"/>
                </a:solidFill>
              </a:defRPr>
            </a:lvl4pPr>
            <a:lvl5pPr marL="2057400" indent="-228600">
              <a:buClr>
                <a:schemeClr val="bg1"/>
              </a:buClr>
              <a:buFont typeface="Calibri" panose="020F050202020403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5" name="Rectangle 24"/>
          <p:cNvSpPr/>
          <p:nvPr userDrawn="1"/>
        </p:nvSpPr>
        <p:spPr>
          <a:xfrm>
            <a:off x="-5100" y="6359943"/>
            <a:ext cx="12192000" cy="501650"/>
          </a:xfrm>
          <a:prstGeom prst="rect">
            <a:avLst/>
          </a:pr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3" name="Text Placeholder 2"/>
          <p:cNvSpPr>
            <a:spLocks noGrp="1"/>
          </p:cNvSpPr>
          <p:nvPr>
            <p:ph type="body" idx="15" hasCustomPrompt="1"/>
          </p:nvPr>
        </p:nvSpPr>
        <p:spPr>
          <a:xfrm>
            <a:off x="838200" y="3994304"/>
            <a:ext cx="3692855" cy="415903"/>
          </a:xfrm>
          <a:prstGeom prst="rect">
            <a:avLst/>
          </a:prstGeom>
        </p:spPr>
        <p:txBody>
          <a:bodyPr>
            <a:normAutofit/>
          </a:bodyPr>
          <a:lstStyle>
            <a:lvl1pPr marL="0" indent="0">
              <a:buNone/>
              <a:defRPr sz="18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Heading 3 [H3]</a:t>
            </a:r>
          </a:p>
        </p:txBody>
      </p:sp>
      <p:sp>
        <p:nvSpPr>
          <p:cNvPr id="24" name="Text Placeholder 2"/>
          <p:cNvSpPr>
            <a:spLocks noGrp="1"/>
          </p:cNvSpPr>
          <p:nvPr>
            <p:ph type="body" idx="16" hasCustomPrompt="1"/>
          </p:nvPr>
        </p:nvSpPr>
        <p:spPr>
          <a:xfrm>
            <a:off x="838200" y="4426740"/>
            <a:ext cx="3692855" cy="415903"/>
          </a:xfrm>
          <a:prstGeom prst="rect">
            <a:avLst/>
          </a:prstGeom>
        </p:spPr>
        <p:txBody>
          <a:bodyPr>
            <a:normAutofit/>
          </a:bodyPr>
          <a:lstStyle>
            <a:lvl1pPr marL="0" indent="0">
              <a:buNone/>
              <a:defRPr sz="18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Text</a:t>
            </a:r>
          </a:p>
        </p:txBody>
      </p:sp>
      <p:sp>
        <p:nvSpPr>
          <p:cNvPr id="28" name="Text Placeholder 2"/>
          <p:cNvSpPr>
            <a:spLocks noGrp="1"/>
          </p:cNvSpPr>
          <p:nvPr>
            <p:ph type="body" idx="13" hasCustomPrompt="1"/>
          </p:nvPr>
        </p:nvSpPr>
        <p:spPr>
          <a:xfrm>
            <a:off x="831850" y="2880000"/>
            <a:ext cx="3674313" cy="415903"/>
          </a:xfrm>
          <a:prstGeom prst="rect">
            <a:avLst/>
          </a:prstGeom>
        </p:spPr>
        <p:txBody>
          <a:bodyPr>
            <a:normAutofit/>
          </a:bodyPr>
          <a:lstStyle>
            <a:lvl1pPr marL="0" indent="0">
              <a:buNone/>
              <a:defRPr sz="20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Heading 2 [H2]</a:t>
            </a:r>
          </a:p>
        </p:txBody>
      </p:sp>
      <p:sp>
        <p:nvSpPr>
          <p:cNvPr id="29" name="Text Placeholder 2"/>
          <p:cNvSpPr>
            <a:spLocks noGrp="1"/>
          </p:cNvSpPr>
          <p:nvPr>
            <p:ph type="body" idx="14" hasCustomPrompt="1"/>
          </p:nvPr>
        </p:nvSpPr>
        <p:spPr>
          <a:xfrm>
            <a:off x="838200" y="3312436"/>
            <a:ext cx="3667963" cy="415903"/>
          </a:xfrm>
          <a:prstGeom prst="rect">
            <a:avLst/>
          </a:prstGeom>
        </p:spPr>
        <p:txBody>
          <a:bodyPr>
            <a:normAutofit/>
          </a:bodyPr>
          <a:lstStyle>
            <a:lvl1pPr marL="0" indent="0">
              <a:buNone/>
              <a:defRPr sz="18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Text</a:t>
            </a:r>
          </a:p>
        </p:txBody>
      </p:sp>
      <p:sp>
        <p:nvSpPr>
          <p:cNvPr id="30" name="Text Placeholder 2"/>
          <p:cNvSpPr>
            <a:spLocks noGrp="1"/>
          </p:cNvSpPr>
          <p:nvPr>
            <p:ph type="body" idx="17" hasCustomPrompt="1"/>
          </p:nvPr>
        </p:nvSpPr>
        <p:spPr>
          <a:xfrm>
            <a:off x="4692791" y="2880000"/>
            <a:ext cx="3441711" cy="415903"/>
          </a:xfrm>
          <a:prstGeom prst="rect">
            <a:avLst/>
          </a:prstGeom>
        </p:spPr>
        <p:txBody>
          <a:bodyPr>
            <a:normAutofit/>
          </a:bodyPr>
          <a:lstStyle>
            <a:lvl1pPr marL="0" indent="0">
              <a:buNone/>
              <a:defRPr sz="1800" b="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Heading 4 [H4]</a:t>
            </a:r>
          </a:p>
        </p:txBody>
      </p:sp>
      <p:sp>
        <p:nvSpPr>
          <p:cNvPr id="31" name="Text Placeholder 2"/>
          <p:cNvSpPr>
            <a:spLocks noGrp="1"/>
          </p:cNvSpPr>
          <p:nvPr>
            <p:ph type="body" idx="18" hasCustomPrompt="1"/>
          </p:nvPr>
        </p:nvSpPr>
        <p:spPr>
          <a:xfrm>
            <a:off x="4692791" y="3307055"/>
            <a:ext cx="3441709" cy="1123525"/>
          </a:xfrm>
          <a:prstGeom prst="rect">
            <a:avLst/>
          </a:prstGeom>
        </p:spPr>
        <p:txBody>
          <a:bodyPr>
            <a:normAutofit/>
          </a:bodyPr>
          <a:lstStyle>
            <a:lvl1pPr marL="285750" indent="-285750">
              <a:buFont typeface="Calibri" panose="020F0502020204030204" pitchFamily="34" charset="0"/>
              <a:buChar char="›"/>
              <a:defRPr sz="1800" b="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Dot point</a:t>
            </a:r>
          </a:p>
          <a:p>
            <a:pPr lvl="0"/>
            <a:r>
              <a:rPr lang="en-US" dirty="0"/>
              <a:t>Dot point</a:t>
            </a:r>
          </a:p>
          <a:p>
            <a:pPr lvl="0"/>
            <a:r>
              <a:rPr lang="en-US" dirty="0"/>
              <a:t>Dot point</a:t>
            </a:r>
          </a:p>
        </p:txBody>
      </p:sp>
      <p:sp>
        <p:nvSpPr>
          <p:cNvPr id="4" name="Footer Placeholder 3">
            <a:extLst>
              <a:ext uri="{FF2B5EF4-FFF2-40B4-BE49-F238E27FC236}">
                <a16:creationId xmlns:a16="http://schemas.microsoft.com/office/drawing/2014/main" id="{2890431F-5321-D833-4F7E-7656B8D9D3D0}"/>
              </a:ext>
            </a:extLst>
          </p:cNvPr>
          <p:cNvSpPr>
            <a:spLocks noGrp="1"/>
          </p:cNvSpPr>
          <p:nvPr>
            <p:ph type="ftr" sz="quarter" idx="20"/>
          </p:nvPr>
        </p:nvSpPr>
        <p:spPr/>
        <p:txBody>
          <a:bodyPr/>
          <a:lstStyle/>
          <a:p>
            <a:r>
              <a:rPr lang="en-AU"/>
              <a:t>Presentation heading </a:t>
            </a:r>
            <a:endParaRPr lang="en-AU" dirty="0"/>
          </a:p>
        </p:txBody>
      </p:sp>
      <p:sp>
        <p:nvSpPr>
          <p:cNvPr id="5" name="Slide Number Placeholder 4">
            <a:extLst>
              <a:ext uri="{FF2B5EF4-FFF2-40B4-BE49-F238E27FC236}">
                <a16:creationId xmlns:a16="http://schemas.microsoft.com/office/drawing/2014/main" id="{99C20DA1-CF8B-4550-E398-62EBF9BBB51B}"/>
              </a:ext>
            </a:extLst>
          </p:cNvPr>
          <p:cNvSpPr>
            <a:spLocks noGrp="1"/>
          </p:cNvSpPr>
          <p:nvPr>
            <p:ph type="sldNum" sz="quarter" idx="21"/>
          </p:nvPr>
        </p:nvSpPr>
        <p:spPr/>
        <p:txBody>
          <a:bodyPr/>
          <a:lstStyle/>
          <a:p>
            <a:fld id="{931B2024-8912-4322-AEEA-F9CF5FA086FE}" type="slidenum">
              <a:rPr lang="en-AU" smtClean="0"/>
              <a:t>‹#›</a:t>
            </a:fld>
            <a:endParaRPr lang="en-AU"/>
          </a:p>
        </p:txBody>
      </p:sp>
    </p:spTree>
    <p:extLst>
      <p:ext uri="{BB962C8B-B14F-4D97-AF65-F5344CB8AC3E}">
        <p14:creationId xmlns:p14="http://schemas.microsoft.com/office/powerpoint/2010/main" val="1006966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umn and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28000" y="1260000"/>
            <a:ext cx="3674313" cy="486107"/>
          </a:xfrm>
          <a:prstGeom prst="rect">
            <a:avLst/>
          </a:prstGeom>
        </p:spPr>
        <p:txBody>
          <a:bodyPr anchor="b">
            <a:normAutofit/>
          </a:bodyPr>
          <a:lstStyle>
            <a:lvl1pPr>
              <a:defRPr sz="2800" b="1" baseline="0"/>
            </a:lvl1pPr>
          </a:lstStyle>
          <a:p>
            <a:r>
              <a:rPr lang="en-US" dirty="0"/>
              <a:t>Heading 1 [H1]</a:t>
            </a:r>
            <a:endParaRPr lang="en-AU" dirty="0"/>
          </a:p>
        </p:txBody>
      </p:sp>
      <p:sp>
        <p:nvSpPr>
          <p:cNvPr id="3" name="Text Placeholder 2"/>
          <p:cNvSpPr>
            <a:spLocks noGrp="1"/>
          </p:cNvSpPr>
          <p:nvPr>
            <p:ph type="body" idx="1" hasCustomPrompt="1"/>
          </p:nvPr>
        </p:nvSpPr>
        <p:spPr>
          <a:xfrm>
            <a:off x="828000" y="1800000"/>
            <a:ext cx="3667963" cy="946160"/>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Intro</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178701" cy="1330205"/>
          </a:xfrm>
          <a:prstGeom prst="rect">
            <a:avLst/>
          </a:prstGeom>
        </p:spPr>
      </p:pic>
      <p:cxnSp>
        <p:nvCxnSpPr>
          <p:cNvPr id="12" name="Straight Connector 11"/>
          <p:cNvCxnSpPr/>
          <p:nvPr userDrawn="1"/>
        </p:nvCxnSpPr>
        <p:spPr>
          <a:xfrm>
            <a:off x="815905" y="2746160"/>
            <a:ext cx="3708000" cy="0"/>
          </a:xfrm>
          <a:prstGeom prst="line">
            <a:avLst/>
          </a:prstGeom>
        </p:spPr>
        <p:style>
          <a:lnRef idx="1">
            <a:schemeClr val="dk1"/>
          </a:lnRef>
          <a:fillRef idx="0">
            <a:schemeClr val="dk1"/>
          </a:fillRef>
          <a:effectRef idx="0">
            <a:schemeClr val="dk1"/>
          </a:effectRef>
          <a:fontRef idx="minor">
            <a:schemeClr val="tx1"/>
          </a:fontRef>
        </p:style>
      </p:cxnSp>
      <p:sp>
        <p:nvSpPr>
          <p:cNvPr id="16" name="Text Placeholder 2"/>
          <p:cNvSpPr>
            <a:spLocks noGrp="1"/>
          </p:cNvSpPr>
          <p:nvPr>
            <p:ph type="body" idx="13" hasCustomPrompt="1"/>
          </p:nvPr>
        </p:nvSpPr>
        <p:spPr>
          <a:xfrm>
            <a:off x="828000" y="2880000"/>
            <a:ext cx="3692793" cy="415903"/>
          </a:xfrm>
          <a:prstGeom prst="rect">
            <a:avLst/>
          </a:prstGeom>
        </p:spPr>
        <p:txBody>
          <a:bodyPr>
            <a:normAutofit/>
          </a:bodyPr>
          <a:lstStyle>
            <a:lvl1pPr marL="0" indent="0">
              <a:buNone/>
              <a:defRPr sz="20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Heading 2 [H2]</a:t>
            </a:r>
          </a:p>
        </p:txBody>
      </p:sp>
      <p:sp>
        <p:nvSpPr>
          <p:cNvPr id="17" name="Text Placeholder 2"/>
          <p:cNvSpPr>
            <a:spLocks noGrp="1"/>
          </p:cNvSpPr>
          <p:nvPr>
            <p:ph type="body" idx="14" hasCustomPrompt="1"/>
          </p:nvPr>
        </p:nvSpPr>
        <p:spPr>
          <a:xfrm>
            <a:off x="828000" y="3313781"/>
            <a:ext cx="3692793" cy="415903"/>
          </a:xfrm>
          <a:prstGeom prst="rect">
            <a:avLst/>
          </a:prstGeom>
        </p:spPr>
        <p:txBody>
          <a:bodyPr>
            <a:normAutofit/>
          </a:bodyPr>
          <a:lstStyle>
            <a:lvl1pPr marL="0" indent="0">
              <a:buNone/>
              <a:defRPr sz="18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Text</a:t>
            </a:r>
          </a:p>
        </p:txBody>
      </p:sp>
      <p:sp>
        <p:nvSpPr>
          <p:cNvPr id="18" name="Text Placeholder 2"/>
          <p:cNvSpPr>
            <a:spLocks noGrp="1"/>
          </p:cNvSpPr>
          <p:nvPr>
            <p:ph type="body" idx="15" hasCustomPrompt="1"/>
          </p:nvPr>
        </p:nvSpPr>
        <p:spPr>
          <a:xfrm>
            <a:off x="827938" y="3746432"/>
            <a:ext cx="3692855" cy="415903"/>
          </a:xfrm>
          <a:prstGeom prst="rect">
            <a:avLst/>
          </a:prstGeom>
        </p:spPr>
        <p:txBody>
          <a:bodyPr>
            <a:normAutofit/>
          </a:bodyPr>
          <a:lstStyle>
            <a:lvl1pPr marL="0" indent="0">
              <a:buNone/>
              <a:defRPr sz="1800" b="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Heading 4 [H4]</a:t>
            </a:r>
          </a:p>
        </p:txBody>
      </p:sp>
      <p:sp>
        <p:nvSpPr>
          <p:cNvPr id="19" name="Text Placeholder 2"/>
          <p:cNvSpPr>
            <a:spLocks noGrp="1"/>
          </p:cNvSpPr>
          <p:nvPr>
            <p:ph type="body" idx="16" hasCustomPrompt="1"/>
          </p:nvPr>
        </p:nvSpPr>
        <p:spPr>
          <a:xfrm>
            <a:off x="827938" y="4169649"/>
            <a:ext cx="3692855" cy="1159053"/>
          </a:xfrm>
          <a:prstGeom prst="rect">
            <a:avLst/>
          </a:prstGeom>
        </p:spPr>
        <p:txBody>
          <a:bodyPr>
            <a:normAutofit/>
          </a:bodyPr>
          <a:lstStyle>
            <a:lvl1pPr marL="285750" indent="-285750">
              <a:buFont typeface="Calibri" panose="020F0502020204030204" pitchFamily="34" charset="0"/>
              <a:buChar char="›"/>
              <a:defRPr sz="18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Dot point</a:t>
            </a:r>
          </a:p>
          <a:p>
            <a:pPr lvl="0"/>
            <a:r>
              <a:rPr lang="en-US" dirty="0"/>
              <a:t>Dot point</a:t>
            </a:r>
          </a:p>
          <a:p>
            <a:pPr lvl="0"/>
            <a:r>
              <a:rPr lang="en-US" dirty="0"/>
              <a:t>Dot point</a:t>
            </a:r>
          </a:p>
        </p:txBody>
      </p:sp>
      <p:sp>
        <p:nvSpPr>
          <p:cNvPr id="22" name="Content Placeholder 2"/>
          <p:cNvSpPr>
            <a:spLocks noGrp="1"/>
          </p:cNvSpPr>
          <p:nvPr>
            <p:ph idx="19"/>
          </p:nvPr>
        </p:nvSpPr>
        <p:spPr>
          <a:xfrm>
            <a:off x="4901184" y="1800000"/>
            <a:ext cx="6452616" cy="3728105"/>
          </a:xfrm>
          <a:prstGeom prst="rect">
            <a:avLst/>
          </a:prstGeom>
        </p:spPr>
        <p:txBody>
          <a:bodyPr/>
          <a:lstStyle>
            <a:lvl1pPr marL="228600" indent="-228600">
              <a:buClr>
                <a:schemeClr val="bg1"/>
              </a:buClr>
              <a:buFont typeface="Calibri" panose="020F0502020204030204" pitchFamily="34" charset="0"/>
              <a:buChar char="›"/>
              <a:defRPr>
                <a:solidFill>
                  <a:schemeClr val="bg1"/>
                </a:solidFill>
              </a:defRPr>
            </a:lvl1pPr>
            <a:lvl2pPr marL="685800" indent="-228600">
              <a:buClr>
                <a:schemeClr val="bg1"/>
              </a:buClr>
              <a:buFont typeface="Calibri" panose="020F0502020204030204" pitchFamily="34" charset="0"/>
              <a:buChar char="›"/>
              <a:defRPr>
                <a:solidFill>
                  <a:schemeClr val="bg1"/>
                </a:solidFill>
              </a:defRPr>
            </a:lvl2pPr>
            <a:lvl3pPr marL="1143000" indent="-228600">
              <a:buClr>
                <a:schemeClr val="bg1"/>
              </a:buClr>
              <a:buFont typeface="Calibri" panose="020F0502020204030204" pitchFamily="34" charset="0"/>
              <a:buChar char="›"/>
              <a:defRPr>
                <a:solidFill>
                  <a:schemeClr val="bg1"/>
                </a:solidFill>
              </a:defRPr>
            </a:lvl3pPr>
            <a:lvl4pPr marL="1600200" indent="-228600">
              <a:buClr>
                <a:schemeClr val="bg1"/>
              </a:buClr>
              <a:buFont typeface="Calibri" panose="020F0502020204030204" pitchFamily="34" charset="0"/>
              <a:buChar char="›"/>
              <a:defRPr>
                <a:solidFill>
                  <a:schemeClr val="bg1"/>
                </a:solidFill>
              </a:defRPr>
            </a:lvl4pPr>
            <a:lvl5pPr marL="2057400" indent="-228600">
              <a:buClr>
                <a:schemeClr val="bg1"/>
              </a:buClr>
              <a:buFont typeface="Calibri" panose="020F050202020403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0" name="Rectangle 19"/>
          <p:cNvSpPr/>
          <p:nvPr userDrawn="1"/>
        </p:nvSpPr>
        <p:spPr>
          <a:xfrm>
            <a:off x="0" y="6356350"/>
            <a:ext cx="12192000" cy="501650"/>
          </a:xfrm>
          <a:prstGeom prst="rect">
            <a:avLst/>
          </a:pr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Slide Number Placeholder 5"/>
          <p:cNvSpPr txBox="1">
            <a:spLocks/>
          </p:cNvSpPr>
          <p:nvPr userDrawn="1"/>
        </p:nvSpPr>
        <p:spPr>
          <a:xfrm>
            <a:off x="10588411" y="282439"/>
            <a:ext cx="1034722" cy="522873"/>
          </a:xfrm>
          <a:prstGeom prst="rect">
            <a:avLst/>
          </a:prstGeom>
        </p:spPr>
        <p:txBody>
          <a:bodyPr vert="horz" lIns="91440" tIns="45720" rIns="91440" bIns="45720" rtlCol="0" anchor="ctr"/>
          <a:lstStyle>
            <a:defPPr>
              <a:defRPr lang="en-US"/>
            </a:defPPr>
            <a:lvl1pPr marL="0" algn="l" defTabSz="914400" rtl="0" eaLnBrk="1" latinLnBrk="0" hangingPunct="1">
              <a:defRPr sz="1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600" dirty="0">
                <a:solidFill>
                  <a:schemeClr val="tx1"/>
                </a:solidFill>
              </a:rPr>
              <a:t>Ideas</a:t>
            </a:r>
          </a:p>
          <a:p>
            <a:r>
              <a:rPr lang="en-US" sz="1600" dirty="0">
                <a:solidFill>
                  <a:schemeClr val="tx1"/>
                </a:solidFill>
              </a:rPr>
              <a:t>Realised</a:t>
            </a:r>
            <a:endParaRPr lang="en-AU" sz="1600" dirty="0">
              <a:solidFill>
                <a:schemeClr val="tx1"/>
              </a:solidFill>
            </a:endParaRPr>
          </a:p>
        </p:txBody>
      </p:sp>
      <p:sp>
        <p:nvSpPr>
          <p:cNvPr id="27" name="Slide Number Placeholder 5"/>
          <p:cNvSpPr txBox="1">
            <a:spLocks/>
          </p:cNvSpPr>
          <p:nvPr userDrawn="1"/>
        </p:nvSpPr>
        <p:spPr>
          <a:xfrm>
            <a:off x="9793061" y="363770"/>
            <a:ext cx="1024689"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tx1"/>
                </a:solidFill>
              </a:rPr>
              <a:t>Consult</a:t>
            </a:r>
          </a:p>
          <a:p>
            <a:r>
              <a:rPr lang="en-US" sz="1050" dirty="0">
                <a:solidFill>
                  <a:schemeClr val="tx1"/>
                </a:solidFill>
              </a:rPr>
              <a:t>Engineer</a:t>
            </a:r>
          </a:p>
          <a:p>
            <a:r>
              <a:rPr lang="en-US" sz="1050" dirty="0">
                <a:solidFill>
                  <a:schemeClr val="tx1"/>
                </a:solidFill>
              </a:rPr>
              <a:t>Deliver</a:t>
            </a:r>
            <a:endParaRPr lang="en-AU" sz="1050" dirty="0">
              <a:solidFill>
                <a:schemeClr val="tx1"/>
              </a:solidFill>
            </a:endParaRPr>
          </a:p>
        </p:txBody>
      </p:sp>
      <p:cxnSp>
        <p:nvCxnSpPr>
          <p:cNvPr id="28" name="Straight Connector 27"/>
          <p:cNvCxnSpPr/>
          <p:nvPr userDrawn="1"/>
        </p:nvCxnSpPr>
        <p:spPr>
          <a:xfrm>
            <a:off x="10533887" y="321523"/>
            <a:ext cx="0" cy="427489"/>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4" name="Footer Placeholder 3">
            <a:extLst>
              <a:ext uri="{FF2B5EF4-FFF2-40B4-BE49-F238E27FC236}">
                <a16:creationId xmlns:a16="http://schemas.microsoft.com/office/drawing/2014/main" id="{D71014EE-2944-6D50-BB3F-C846B24F9586}"/>
              </a:ext>
            </a:extLst>
          </p:cNvPr>
          <p:cNvSpPr>
            <a:spLocks noGrp="1"/>
          </p:cNvSpPr>
          <p:nvPr>
            <p:ph type="ftr" sz="quarter" idx="20"/>
          </p:nvPr>
        </p:nvSpPr>
        <p:spPr/>
        <p:txBody>
          <a:bodyPr/>
          <a:lstStyle/>
          <a:p>
            <a:r>
              <a:rPr lang="en-AU"/>
              <a:t>Presentation heading </a:t>
            </a:r>
            <a:endParaRPr lang="en-AU" dirty="0"/>
          </a:p>
        </p:txBody>
      </p:sp>
      <p:sp>
        <p:nvSpPr>
          <p:cNvPr id="5" name="Slide Number Placeholder 4">
            <a:extLst>
              <a:ext uri="{FF2B5EF4-FFF2-40B4-BE49-F238E27FC236}">
                <a16:creationId xmlns:a16="http://schemas.microsoft.com/office/drawing/2014/main" id="{0F1F5577-F1E1-8B3E-A3CB-41DD59848DAC}"/>
              </a:ext>
            </a:extLst>
          </p:cNvPr>
          <p:cNvSpPr>
            <a:spLocks noGrp="1"/>
          </p:cNvSpPr>
          <p:nvPr>
            <p:ph type="sldNum" sz="quarter" idx="21"/>
          </p:nvPr>
        </p:nvSpPr>
        <p:spPr/>
        <p:txBody>
          <a:bodyPr/>
          <a:lstStyle/>
          <a:p>
            <a:fld id="{931B2024-8912-4322-AEEA-F9CF5FA086FE}" type="slidenum">
              <a:rPr lang="en-AU" smtClean="0"/>
              <a:t>‹#›</a:t>
            </a:fld>
            <a:endParaRPr lang="en-AU"/>
          </a:p>
        </p:txBody>
      </p:sp>
    </p:spTree>
    <p:extLst>
      <p:ext uri="{BB962C8B-B14F-4D97-AF65-F5344CB8AC3E}">
        <p14:creationId xmlns:p14="http://schemas.microsoft.com/office/powerpoint/2010/main" val="2536850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28000" y="1260000"/>
            <a:ext cx="3674313" cy="486107"/>
          </a:xfrm>
          <a:prstGeom prst="rect">
            <a:avLst/>
          </a:prstGeom>
        </p:spPr>
        <p:txBody>
          <a:bodyPr anchor="b">
            <a:normAutofit/>
          </a:bodyPr>
          <a:lstStyle>
            <a:lvl1pPr>
              <a:defRPr sz="2800" b="1" baseline="0"/>
            </a:lvl1pPr>
          </a:lstStyle>
          <a:p>
            <a:r>
              <a:rPr lang="en-US" dirty="0"/>
              <a:t>Heading 1 [H1]</a:t>
            </a:r>
            <a:endParaRPr lang="en-AU"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178701" cy="1330205"/>
          </a:xfrm>
          <a:prstGeom prst="rect">
            <a:avLst/>
          </a:prstGeom>
        </p:spPr>
      </p:pic>
      <p:cxnSp>
        <p:nvCxnSpPr>
          <p:cNvPr id="12" name="Straight Connector 11"/>
          <p:cNvCxnSpPr/>
          <p:nvPr userDrawn="1"/>
        </p:nvCxnSpPr>
        <p:spPr>
          <a:xfrm>
            <a:off x="818504" y="1743281"/>
            <a:ext cx="10511232" cy="0"/>
          </a:xfrm>
          <a:prstGeom prst="line">
            <a:avLst/>
          </a:prstGeom>
        </p:spPr>
        <p:style>
          <a:lnRef idx="1">
            <a:schemeClr val="dk1"/>
          </a:lnRef>
          <a:fillRef idx="0">
            <a:schemeClr val="dk1"/>
          </a:fillRef>
          <a:effectRef idx="0">
            <a:schemeClr val="dk1"/>
          </a:effectRef>
          <a:fontRef idx="minor">
            <a:schemeClr val="tx1"/>
          </a:fontRef>
        </p:style>
      </p:cxnSp>
      <p:sp>
        <p:nvSpPr>
          <p:cNvPr id="22" name="Content Placeholder 2"/>
          <p:cNvSpPr>
            <a:spLocks noGrp="1"/>
          </p:cNvSpPr>
          <p:nvPr>
            <p:ph idx="19"/>
          </p:nvPr>
        </p:nvSpPr>
        <p:spPr>
          <a:xfrm>
            <a:off x="828000" y="1988896"/>
            <a:ext cx="10525800" cy="3539209"/>
          </a:xfrm>
          <a:prstGeom prst="rect">
            <a:avLst/>
          </a:prstGeom>
        </p:spPr>
        <p:txBody>
          <a:bodyPr/>
          <a:lstStyle>
            <a:lvl1pPr marL="228600" indent="-228600">
              <a:buClrTx/>
              <a:buFont typeface="Calibri" panose="020F0502020204030204" pitchFamily="34" charset="0"/>
              <a:buChar char="›"/>
              <a:defRPr sz="2400">
                <a:solidFill>
                  <a:schemeClr val="tx1"/>
                </a:solidFill>
              </a:defRPr>
            </a:lvl1pPr>
            <a:lvl2pPr marL="685800" indent="-228600">
              <a:buClrTx/>
              <a:buFont typeface="Calibri" panose="020F0502020204030204" pitchFamily="34" charset="0"/>
              <a:buChar char="›"/>
              <a:defRPr>
                <a:solidFill>
                  <a:schemeClr val="tx1"/>
                </a:solidFill>
              </a:defRPr>
            </a:lvl2pPr>
            <a:lvl3pPr marL="1143000" indent="-228600">
              <a:buClrTx/>
              <a:buFont typeface="Calibri" panose="020F0502020204030204" pitchFamily="34" charset="0"/>
              <a:buChar char="›"/>
              <a:defRPr>
                <a:solidFill>
                  <a:schemeClr val="tx1"/>
                </a:solidFill>
              </a:defRPr>
            </a:lvl3pPr>
            <a:lvl4pPr marL="1600200" indent="-228600">
              <a:buClrTx/>
              <a:buFont typeface="Calibri" panose="020F0502020204030204" pitchFamily="34" charset="0"/>
              <a:buChar char="›"/>
              <a:defRPr>
                <a:solidFill>
                  <a:schemeClr val="tx1"/>
                </a:solidFill>
              </a:defRPr>
            </a:lvl4pPr>
            <a:lvl5pPr marL="2057400" indent="-228600">
              <a:buClrTx/>
              <a:buFont typeface="Calibri" panose="020F050202020403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4" name="Slide Number Placeholder 5"/>
          <p:cNvSpPr txBox="1">
            <a:spLocks/>
          </p:cNvSpPr>
          <p:nvPr userDrawn="1"/>
        </p:nvSpPr>
        <p:spPr>
          <a:xfrm>
            <a:off x="10588411" y="282439"/>
            <a:ext cx="1034722" cy="522873"/>
          </a:xfrm>
          <a:prstGeom prst="rect">
            <a:avLst/>
          </a:prstGeom>
        </p:spPr>
        <p:txBody>
          <a:bodyPr vert="horz" lIns="91440" tIns="45720" rIns="91440" bIns="45720" rtlCol="0" anchor="ctr"/>
          <a:lstStyle>
            <a:defPPr>
              <a:defRPr lang="en-US"/>
            </a:defPPr>
            <a:lvl1pPr marL="0" algn="l" defTabSz="914400" rtl="0" eaLnBrk="1" latinLnBrk="0" hangingPunct="1">
              <a:defRPr sz="1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600" dirty="0">
                <a:solidFill>
                  <a:schemeClr val="tx1"/>
                </a:solidFill>
              </a:rPr>
              <a:t>Ideas</a:t>
            </a:r>
          </a:p>
          <a:p>
            <a:r>
              <a:rPr lang="en-US" sz="1600" dirty="0">
                <a:solidFill>
                  <a:schemeClr val="tx1"/>
                </a:solidFill>
              </a:rPr>
              <a:t>Realised</a:t>
            </a:r>
            <a:endParaRPr lang="en-AU" sz="1600" dirty="0">
              <a:solidFill>
                <a:schemeClr val="tx1"/>
              </a:solidFill>
            </a:endParaRPr>
          </a:p>
        </p:txBody>
      </p:sp>
      <p:sp>
        <p:nvSpPr>
          <p:cNvPr id="15" name="Slide Number Placeholder 5"/>
          <p:cNvSpPr txBox="1">
            <a:spLocks/>
          </p:cNvSpPr>
          <p:nvPr userDrawn="1"/>
        </p:nvSpPr>
        <p:spPr>
          <a:xfrm>
            <a:off x="9793061" y="363770"/>
            <a:ext cx="1024689"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tx1"/>
                </a:solidFill>
              </a:rPr>
              <a:t>Consult</a:t>
            </a:r>
          </a:p>
          <a:p>
            <a:r>
              <a:rPr lang="en-US" sz="1050" dirty="0">
                <a:solidFill>
                  <a:schemeClr val="tx1"/>
                </a:solidFill>
              </a:rPr>
              <a:t>Engineer</a:t>
            </a:r>
          </a:p>
          <a:p>
            <a:r>
              <a:rPr lang="en-US" sz="1050" dirty="0">
                <a:solidFill>
                  <a:schemeClr val="tx1"/>
                </a:solidFill>
              </a:rPr>
              <a:t>Deliver</a:t>
            </a:r>
            <a:endParaRPr lang="en-AU" sz="1050" dirty="0">
              <a:solidFill>
                <a:schemeClr val="tx1"/>
              </a:solidFill>
            </a:endParaRPr>
          </a:p>
        </p:txBody>
      </p:sp>
      <p:cxnSp>
        <p:nvCxnSpPr>
          <p:cNvPr id="16" name="Straight Connector 15"/>
          <p:cNvCxnSpPr/>
          <p:nvPr userDrawn="1"/>
        </p:nvCxnSpPr>
        <p:spPr>
          <a:xfrm>
            <a:off x="10533887" y="321523"/>
            <a:ext cx="0" cy="427489"/>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7" name="Rectangle 16"/>
          <p:cNvSpPr/>
          <p:nvPr userDrawn="1"/>
        </p:nvSpPr>
        <p:spPr>
          <a:xfrm>
            <a:off x="-5100" y="6359943"/>
            <a:ext cx="12192000" cy="501650"/>
          </a:xfrm>
          <a:prstGeom prst="rect">
            <a:avLst/>
          </a:pr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Footer Placeholder 2">
            <a:extLst>
              <a:ext uri="{FF2B5EF4-FFF2-40B4-BE49-F238E27FC236}">
                <a16:creationId xmlns:a16="http://schemas.microsoft.com/office/drawing/2014/main" id="{B173BB5B-1020-01E5-98A7-DF7EDB965B07}"/>
              </a:ext>
            </a:extLst>
          </p:cNvPr>
          <p:cNvSpPr>
            <a:spLocks noGrp="1"/>
          </p:cNvSpPr>
          <p:nvPr>
            <p:ph type="ftr" sz="quarter" idx="20"/>
          </p:nvPr>
        </p:nvSpPr>
        <p:spPr/>
        <p:txBody>
          <a:bodyPr/>
          <a:lstStyle/>
          <a:p>
            <a:r>
              <a:rPr lang="en-AU"/>
              <a:t>Presentation heading </a:t>
            </a:r>
            <a:endParaRPr lang="en-AU" dirty="0"/>
          </a:p>
        </p:txBody>
      </p:sp>
      <p:sp>
        <p:nvSpPr>
          <p:cNvPr id="4" name="Slide Number Placeholder 3">
            <a:extLst>
              <a:ext uri="{FF2B5EF4-FFF2-40B4-BE49-F238E27FC236}">
                <a16:creationId xmlns:a16="http://schemas.microsoft.com/office/drawing/2014/main" id="{21468B83-B144-25BE-6262-F780554F6A6D}"/>
              </a:ext>
            </a:extLst>
          </p:cNvPr>
          <p:cNvSpPr>
            <a:spLocks noGrp="1"/>
          </p:cNvSpPr>
          <p:nvPr>
            <p:ph type="sldNum" sz="quarter" idx="21"/>
          </p:nvPr>
        </p:nvSpPr>
        <p:spPr/>
        <p:txBody>
          <a:bodyPr/>
          <a:lstStyle/>
          <a:p>
            <a:fld id="{931B2024-8912-4322-AEEA-F9CF5FA086FE}" type="slidenum">
              <a:rPr lang="en-AU" smtClean="0"/>
              <a:t>‹#›</a:t>
            </a:fld>
            <a:endParaRPr lang="en-AU"/>
          </a:p>
        </p:txBody>
      </p:sp>
    </p:spTree>
    <p:extLst>
      <p:ext uri="{BB962C8B-B14F-4D97-AF65-F5344CB8AC3E}">
        <p14:creationId xmlns:p14="http://schemas.microsoft.com/office/powerpoint/2010/main" val="3114031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End Slide">
    <p:bg>
      <p:bgPr>
        <a:solidFill>
          <a:srgbClr val="58585A"/>
        </a:solidFill>
        <a:effectLst/>
      </p:bgPr>
    </p:bg>
    <p:spTree>
      <p:nvGrpSpPr>
        <p:cNvPr id="1" name=""/>
        <p:cNvGrpSpPr/>
        <p:nvPr/>
      </p:nvGrpSpPr>
      <p:grpSpPr>
        <a:xfrm>
          <a:off x="0" y="0"/>
          <a:ext cx="0" cy="0"/>
          <a:chOff x="0" y="0"/>
          <a:chExt cx="0" cy="0"/>
        </a:xfrm>
      </p:grpSpPr>
      <p:sp>
        <p:nvSpPr>
          <p:cNvPr id="21" name="Slide Number Placeholder 5"/>
          <p:cNvSpPr txBox="1">
            <a:spLocks/>
          </p:cNvSpPr>
          <p:nvPr userDrawn="1"/>
        </p:nvSpPr>
        <p:spPr>
          <a:xfrm>
            <a:off x="641526" y="2049152"/>
            <a:ext cx="1034722" cy="522873"/>
          </a:xfrm>
          <a:prstGeom prst="rect">
            <a:avLst/>
          </a:prstGeom>
        </p:spPr>
        <p:txBody>
          <a:bodyPr vert="horz" lIns="91440" tIns="45720" rIns="91440" bIns="45720" rtlCol="0" anchor="ctr"/>
          <a:lstStyle>
            <a:defPPr>
              <a:defRPr lang="en-US"/>
            </a:defPPr>
            <a:lvl1pPr marL="0" algn="l" defTabSz="914400" rtl="0" eaLnBrk="1" latinLnBrk="0" hangingPunct="1">
              <a:defRPr sz="1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800" dirty="0">
                <a:solidFill>
                  <a:schemeClr val="bg1"/>
                </a:solidFill>
              </a:rPr>
              <a:t>Ideas</a:t>
            </a:r>
          </a:p>
          <a:p>
            <a:r>
              <a:rPr lang="en-US" sz="1800" dirty="0">
                <a:solidFill>
                  <a:schemeClr val="bg1"/>
                </a:solidFill>
              </a:rPr>
              <a:t>Realised</a:t>
            </a:r>
            <a:endParaRPr lang="en-AU" sz="1800" dirty="0">
              <a:solidFill>
                <a:schemeClr val="bg1"/>
              </a:solidFill>
            </a:endParaRPr>
          </a:p>
        </p:txBody>
      </p:sp>
      <p:sp>
        <p:nvSpPr>
          <p:cNvPr id="22" name="Slide Number Placeholder 5"/>
          <p:cNvSpPr txBox="1">
            <a:spLocks/>
          </p:cNvSpPr>
          <p:nvPr userDrawn="1"/>
        </p:nvSpPr>
        <p:spPr>
          <a:xfrm>
            <a:off x="641526" y="1212335"/>
            <a:ext cx="1024689" cy="601837"/>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Consult</a:t>
            </a:r>
          </a:p>
          <a:p>
            <a:r>
              <a:rPr lang="en-US" sz="1200" dirty="0">
                <a:solidFill>
                  <a:schemeClr val="bg1"/>
                </a:solidFill>
              </a:rPr>
              <a:t>Engineer</a:t>
            </a:r>
          </a:p>
          <a:p>
            <a:r>
              <a:rPr lang="en-US" sz="1200" dirty="0">
                <a:solidFill>
                  <a:schemeClr val="bg1"/>
                </a:solidFill>
              </a:rPr>
              <a:t>Deliver</a:t>
            </a:r>
            <a:endParaRPr lang="en-AU" sz="1200" dirty="0">
              <a:solidFill>
                <a:schemeClr val="bg1"/>
              </a:solidFill>
            </a:endParaRPr>
          </a:p>
        </p:txBody>
      </p:sp>
      <p:cxnSp>
        <p:nvCxnSpPr>
          <p:cNvPr id="23" name="Straight Connector 22"/>
          <p:cNvCxnSpPr/>
          <p:nvPr userDrawn="1"/>
        </p:nvCxnSpPr>
        <p:spPr>
          <a:xfrm flipH="1">
            <a:off x="733826" y="1884334"/>
            <a:ext cx="241097"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28" name="Date Placeholder 3"/>
          <p:cNvSpPr txBox="1">
            <a:spLocks/>
          </p:cNvSpPr>
          <p:nvPr userDrawn="1"/>
        </p:nvSpPr>
        <p:spPr>
          <a:xfrm>
            <a:off x="2491816" y="5571582"/>
            <a:ext cx="1503884" cy="825424"/>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AU" sz="1050" b="1" dirty="0">
                <a:latin typeface="+mj-lt"/>
              </a:rPr>
              <a:t>Adelaide</a:t>
            </a:r>
          </a:p>
          <a:p>
            <a:r>
              <a:rPr lang="en-US" sz="1050" dirty="0">
                <a:latin typeface="+mj-lt"/>
              </a:rPr>
              <a:t>121 Greenhill Road</a:t>
            </a:r>
          </a:p>
          <a:p>
            <a:r>
              <a:rPr lang="en-US" sz="1050" u="none" dirty="0">
                <a:latin typeface="+mj-lt"/>
              </a:rPr>
              <a:t>Unley</a:t>
            </a:r>
            <a:r>
              <a:rPr lang="en-US" sz="1050" u="none" baseline="0" dirty="0">
                <a:latin typeface="+mj-lt"/>
              </a:rPr>
              <a:t> SA 5061</a:t>
            </a:r>
          </a:p>
          <a:p>
            <a:endParaRPr lang="en-US" sz="1050" u="none" dirty="0">
              <a:latin typeface="+mj-lt"/>
            </a:endParaRPr>
          </a:p>
          <a:p>
            <a:r>
              <a:rPr lang="en-US" sz="1050" dirty="0">
                <a:latin typeface="+mj-lt"/>
              </a:rPr>
              <a:t>Phone (08) 8299 8300</a:t>
            </a:r>
          </a:p>
        </p:txBody>
      </p:sp>
      <p:sp>
        <p:nvSpPr>
          <p:cNvPr id="29" name="Date Placeholder 3"/>
          <p:cNvSpPr txBox="1">
            <a:spLocks/>
          </p:cNvSpPr>
          <p:nvPr userDrawn="1"/>
        </p:nvSpPr>
        <p:spPr>
          <a:xfrm>
            <a:off x="3897977" y="5571582"/>
            <a:ext cx="1651406" cy="825424"/>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AU" sz="1050" b="1" dirty="0">
                <a:latin typeface="+mj-lt"/>
              </a:rPr>
              <a:t>Brisbane</a:t>
            </a:r>
            <a:endParaRPr lang="en-AU" sz="1000" b="1" dirty="0">
              <a:latin typeface="+mj-lt"/>
            </a:endParaRPr>
          </a:p>
          <a:p>
            <a:r>
              <a:rPr lang="en-US" sz="1050" dirty="0">
                <a:latin typeface="+mj-lt"/>
              </a:rPr>
              <a:t>Level 20, </a:t>
            </a:r>
          </a:p>
          <a:p>
            <a:r>
              <a:rPr lang="en-US" sz="1050" dirty="0">
                <a:latin typeface="+mj-lt"/>
              </a:rPr>
              <a:t>179 Turbot St,</a:t>
            </a:r>
          </a:p>
          <a:p>
            <a:r>
              <a:rPr lang="en-US" sz="1050" u="none" dirty="0">
                <a:latin typeface="+mj-lt"/>
              </a:rPr>
              <a:t>Brisbane City QLD 4000</a:t>
            </a:r>
          </a:p>
          <a:p>
            <a:r>
              <a:rPr lang="en-US" sz="1050" dirty="0">
                <a:latin typeface="+mj-lt"/>
              </a:rPr>
              <a:t>Phone (07) 3551 1300</a:t>
            </a:r>
          </a:p>
        </p:txBody>
      </p:sp>
      <p:sp>
        <p:nvSpPr>
          <p:cNvPr id="30" name="Date Placeholder 3"/>
          <p:cNvSpPr txBox="1">
            <a:spLocks/>
          </p:cNvSpPr>
          <p:nvPr userDrawn="1"/>
        </p:nvSpPr>
        <p:spPr>
          <a:xfrm>
            <a:off x="5390290" y="5571582"/>
            <a:ext cx="1651406" cy="825424"/>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AU" sz="1050" b="1" dirty="0">
                <a:latin typeface="+mj-lt"/>
              </a:rPr>
              <a:t>Perth</a:t>
            </a:r>
          </a:p>
          <a:p>
            <a:r>
              <a:rPr lang="en-US" sz="1050" dirty="0">
                <a:latin typeface="+mj-lt"/>
              </a:rPr>
              <a:t>Level 2, </a:t>
            </a:r>
          </a:p>
          <a:p>
            <a:r>
              <a:rPr lang="en-US" sz="1050" dirty="0">
                <a:latin typeface="+mj-lt"/>
              </a:rPr>
              <a:t>89 St George Tce</a:t>
            </a:r>
          </a:p>
          <a:p>
            <a:r>
              <a:rPr lang="en-US" sz="1050" u="none" dirty="0">
                <a:latin typeface="+mj-lt"/>
              </a:rPr>
              <a:t>Perth WA 6000</a:t>
            </a:r>
          </a:p>
          <a:p>
            <a:r>
              <a:rPr lang="en-US" sz="1050" dirty="0">
                <a:latin typeface="+mj-lt"/>
              </a:rPr>
              <a:t>Phone (08) 6370</a:t>
            </a:r>
            <a:r>
              <a:rPr lang="en-US" sz="1050" baseline="0" dirty="0">
                <a:latin typeface="+mj-lt"/>
              </a:rPr>
              <a:t> 5600</a:t>
            </a:r>
            <a:endParaRPr lang="en-US" sz="1050" dirty="0">
              <a:latin typeface="+mj-lt"/>
            </a:endParaRPr>
          </a:p>
        </p:txBody>
      </p:sp>
      <p:sp>
        <p:nvSpPr>
          <p:cNvPr id="31" name="Date Placeholder 3"/>
          <p:cNvSpPr txBox="1">
            <a:spLocks/>
          </p:cNvSpPr>
          <p:nvPr userDrawn="1"/>
        </p:nvSpPr>
        <p:spPr>
          <a:xfrm>
            <a:off x="9719941" y="5571582"/>
            <a:ext cx="1651406" cy="825424"/>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AU" sz="1050" b="1" dirty="0">
                <a:latin typeface="+mj-lt"/>
              </a:rPr>
              <a:t>Sydney</a:t>
            </a:r>
          </a:p>
          <a:p>
            <a:r>
              <a:rPr lang="en-US" sz="1050" dirty="0">
                <a:latin typeface="+mj-lt"/>
              </a:rPr>
              <a:t>Level 10A, </a:t>
            </a:r>
          </a:p>
          <a:p>
            <a:r>
              <a:rPr lang="en-US" sz="1050" u="none" dirty="0">
                <a:latin typeface="+mj-lt"/>
              </a:rPr>
              <a:t>418A Elizabeth St,</a:t>
            </a:r>
          </a:p>
          <a:p>
            <a:r>
              <a:rPr lang="en-US" sz="1050" u="none" dirty="0">
                <a:latin typeface="+mj-lt"/>
              </a:rPr>
              <a:t>Surry Hills NSW 2010</a:t>
            </a:r>
          </a:p>
          <a:p>
            <a:r>
              <a:rPr lang="en-US" sz="1050" dirty="0">
                <a:latin typeface="+mj-lt"/>
              </a:rPr>
              <a:t>Phone (08) 8299</a:t>
            </a:r>
            <a:r>
              <a:rPr lang="en-US" sz="1050" baseline="0" dirty="0">
                <a:latin typeface="+mj-lt"/>
              </a:rPr>
              <a:t> 8300</a:t>
            </a:r>
            <a:endParaRPr lang="en-US" sz="1050" dirty="0">
              <a:latin typeface="+mj-lt"/>
            </a:endParaRPr>
          </a:p>
        </p:txBody>
      </p:sp>
      <p:sp>
        <p:nvSpPr>
          <p:cNvPr id="32" name="Date Placeholder 3"/>
          <p:cNvSpPr txBox="1">
            <a:spLocks/>
          </p:cNvSpPr>
          <p:nvPr userDrawn="1"/>
        </p:nvSpPr>
        <p:spPr>
          <a:xfrm>
            <a:off x="8227628" y="5571582"/>
            <a:ext cx="1832459" cy="825424"/>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AU" sz="1050" b="1" dirty="0">
                <a:latin typeface="+mj-lt"/>
              </a:rPr>
              <a:t>Melbourne</a:t>
            </a:r>
          </a:p>
          <a:p>
            <a:r>
              <a:rPr lang="en-US" sz="1050" dirty="0">
                <a:latin typeface="+mj-lt"/>
              </a:rPr>
              <a:t>Level 7</a:t>
            </a:r>
          </a:p>
          <a:p>
            <a:r>
              <a:rPr lang="en-US" sz="1050" dirty="0">
                <a:latin typeface="+mj-lt"/>
              </a:rPr>
              <a:t>390 St Kilda</a:t>
            </a:r>
            <a:r>
              <a:rPr lang="en-US" sz="1050" baseline="0" dirty="0">
                <a:latin typeface="+mj-lt"/>
              </a:rPr>
              <a:t> Rd</a:t>
            </a:r>
            <a:r>
              <a:rPr lang="en-US" sz="1050" dirty="0">
                <a:latin typeface="+mj-lt"/>
              </a:rPr>
              <a:t> </a:t>
            </a:r>
          </a:p>
          <a:p>
            <a:r>
              <a:rPr lang="en-US" sz="1050" u="none" baseline="0" dirty="0">
                <a:latin typeface="+mj-lt"/>
              </a:rPr>
              <a:t>Melbourne VIC 3004</a:t>
            </a:r>
            <a:endParaRPr lang="en-US" sz="1050" b="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latin typeface="+mj-lt"/>
              </a:rPr>
              <a:t>Phone </a:t>
            </a:r>
            <a:r>
              <a:rPr lang="en-US" sz="1050" b="0" kern="1200" dirty="0">
                <a:solidFill>
                  <a:schemeClr val="bg1"/>
                </a:solidFill>
                <a:latin typeface="+mj-lt"/>
                <a:ea typeface="+mn-ea"/>
                <a:cs typeface="+mn-cs"/>
              </a:rPr>
              <a:t>(08) 8299</a:t>
            </a:r>
            <a:r>
              <a:rPr lang="en-US" sz="1050" b="0" kern="1200" baseline="0" dirty="0">
                <a:solidFill>
                  <a:schemeClr val="bg1"/>
                </a:solidFill>
                <a:latin typeface="+mj-lt"/>
                <a:ea typeface="+mn-ea"/>
                <a:cs typeface="+mn-cs"/>
              </a:rPr>
              <a:t> 8300</a:t>
            </a:r>
            <a:endParaRPr lang="en-US" sz="1050" b="0" kern="1200" dirty="0">
              <a:solidFill>
                <a:schemeClr val="bg1"/>
              </a:solidFill>
              <a:latin typeface="+mj-lt"/>
              <a:ea typeface="+mn-ea"/>
              <a:cs typeface="+mn-cs"/>
            </a:endParaRPr>
          </a:p>
        </p:txBody>
      </p:sp>
      <p:sp>
        <p:nvSpPr>
          <p:cNvPr id="36" name="Date Placeholder 3"/>
          <p:cNvSpPr txBox="1">
            <a:spLocks/>
          </p:cNvSpPr>
          <p:nvPr userDrawn="1"/>
        </p:nvSpPr>
        <p:spPr>
          <a:xfrm>
            <a:off x="652445" y="5571582"/>
            <a:ext cx="1885381" cy="825424"/>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AU" sz="1050" b="1" dirty="0">
                <a:latin typeface="+mj-lt"/>
              </a:rPr>
              <a:t>GPA Engineering Pty Ltd</a:t>
            </a:r>
          </a:p>
          <a:p>
            <a:r>
              <a:rPr lang="en-US" sz="1050" dirty="0">
                <a:latin typeface="+mj-lt"/>
              </a:rPr>
              <a:t>Phone (08) 8299 8300</a:t>
            </a:r>
          </a:p>
          <a:p>
            <a:r>
              <a:rPr lang="en-US" sz="1050" dirty="0">
                <a:latin typeface="+mj-lt"/>
              </a:rPr>
              <a:t>enquiries@gpaeng.com.au</a:t>
            </a:r>
          </a:p>
          <a:p>
            <a:endParaRPr lang="en-US" sz="1050" dirty="0">
              <a:latin typeface="+mj-lt"/>
            </a:endParaRPr>
          </a:p>
          <a:p>
            <a:r>
              <a:rPr lang="en-US" sz="1050" b="1" dirty="0">
                <a:latin typeface="+mj-lt"/>
              </a:rPr>
              <a:t>gpaeng.com.au</a:t>
            </a:r>
            <a:endParaRPr lang="en-AU" sz="1050" b="1" dirty="0">
              <a:latin typeface="+mj-lt"/>
            </a:endParaRPr>
          </a:p>
        </p:txBody>
      </p:sp>
      <p:cxnSp>
        <p:nvCxnSpPr>
          <p:cNvPr id="37" name="Straight Connector 36"/>
          <p:cNvCxnSpPr/>
          <p:nvPr userDrawn="1"/>
        </p:nvCxnSpPr>
        <p:spPr>
          <a:xfrm>
            <a:off x="2350052" y="5626736"/>
            <a:ext cx="0" cy="72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080" y="746637"/>
            <a:ext cx="1002794" cy="33832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3826" y="4632791"/>
            <a:ext cx="2127124" cy="698760"/>
          </a:xfrm>
          <a:prstGeom prst="rect">
            <a:avLst/>
          </a:prstGeom>
        </p:spPr>
      </p:pic>
      <p:sp>
        <p:nvSpPr>
          <p:cNvPr id="15" name="Date Placeholder 3"/>
          <p:cNvSpPr txBox="1">
            <a:spLocks/>
          </p:cNvSpPr>
          <p:nvPr userDrawn="1"/>
        </p:nvSpPr>
        <p:spPr>
          <a:xfrm>
            <a:off x="6808959" y="5571582"/>
            <a:ext cx="1651406" cy="825424"/>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AU" sz="1050" b="1" dirty="0">
                <a:latin typeface="+mj-lt"/>
              </a:rPr>
              <a:t>Darwin</a:t>
            </a:r>
          </a:p>
          <a:p>
            <a:r>
              <a:rPr lang="en-US" sz="1050" dirty="0">
                <a:latin typeface="+mj-lt"/>
              </a:rPr>
              <a:t>Tenancy 404-2 </a:t>
            </a:r>
            <a:r>
              <a:rPr lang="en-US" sz="1050" dirty="0" err="1">
                <a:latin typeface="+mj-lt"/>
              </a:rPr>
              <a:t>Bldg</a:t>
            </a:r>
            <a:r>
              <a:rPr lang="en-US" sz="1050" dirty="0">
                <a:latin typeface="+mj-lt"/>
              </a:rPr>
              <a:t> 4, </a:t>
            </a:r>
          </a:p>
          <a:p>
            <a:r>
              <a:rPr lang="en-US" sz="1050" u="none" dirty="0">
                <a:latin typeface="+mj-lt"/>
              </a:rPr>
              <a:t>631 Stuart Hwy</a:t>
            </a:r>
          </a:p>
          <a:p>
            <a:r>
              <a:rPr lang="en-US" sz="1050" u="none" dirty="0">
                <a:latin typeface="+mj-lt"/>
              </a:rPr>
              <a:t>Berrimah NT 0828</a:t>
            </a:r>
          </a:p>
          <a:p>
            <a:r>
              <a:rPr lang="en-US" sz="1050" dirty="0">
                <a:latin typeface="+mj-lt"/>
              </a:rPr>
              <a:t>Phone (08) 8299</a:t>
            </a:r>
            <a:r>
              <a:rPr lang="en-US" sz="1050" baseline="0" dirty="0">
                <a:latin typeface="+mj-lt"/>
              </a:rPr>
              <a:t> 8300</a:t>
            </a:r>
            <a:endParaRPr lang="en-US" sz="1050" dirty="0">
              <a:latin typeface="+mj-lt"/>
            </a:endParaRPr>
          </a:p>
        </p:txBody>
      </p:sp>
    </p:spTree>
    <p:extLst>
      <p:ext uri="{BB962C8B-B14F-4D97-AF65-F5344CB8AC3E}">
        <p14:creationId xmlns:p14="http://schemas.microsoft.com/office/powerpoint/2010/main" val="4005852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EAB85E-D546-824A-A104-1883458ECA1F}"/>
              </a:ext>
            </a:extLst>
          </p:cNvPr>
          <p:cNvSpPr>
            <a:spLocks noGrp="1"/>
          </p:cNvSpPr>
          <p:nvPr>
            <p:ph type="sldNum" sz="quarter" idx="4"/>
          </p:nvPr>
        </p:nvSpPr>
        <p:spPr>
          <a:xfrm>
            <a:off x="8610600" y="641651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1B2024-8912-4322-AEEA-F9CF5FA086FE}" type="slidenum">
              <a:rPr lang="en-AU" smtClean="0"/>
              <a:t>‹#›</a:t>
            </a:fld>
            <a:endParaRPr lang="en-AU"/>
          </a:p>
        </p:txBody>
      </p:sp>
      <p:sp>
        <p:nvSpPr>
          <p:cNvPr id="4" name="Footer Placeholder 3">
            <a:extLst>
              <a:ext uri="{FF2B5EF4-FFF2-40B4-BE49-F238E27FC236}">
                <a16:creationId xmlns:a16="http://schemas.microsoft.com/office/drawing/2014/main" id="{1ADB546D-48A1-4813-7573-FDE76C722CB7}"/>
              </a:ext>
            </a:extLst>
          </p:cNvPr>
          <p:cNvSpPr>
            <a:spLocks noGrp="1"/>
          </p:cNvSpPr>
          <p:nvPr>
            <p:ph type="ftr" sz="quarter" idx="3"/>
          </p:nvPr>
        </p:nvSpPr>
        <p:spPr>
          <a:xfrm>
            <a:off x="838200" y="641651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dirty="0"/>
              <a:t>Presentation heading </a:t>
            </a:r>
          </a:p>
        </p:txBody>
      </p:sp>
    </p:spTree>
    <p:extLst>
      <p:ext uri="{BB962C8B-B14F-4D97-AF65-F5344CB8AC3E}">
        <p14:creationId xmlns:p14="http://schemas.microsoft.com/office/powerpoint/2010/main" val="2948699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2" r:id="rId6"/>
    <p:sldLayoutId id="2147483671"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ctrTitle"/>
          </p:nvPr>
        </p:nvSpPr>
        <p:spPr>
          <a:xfrm>
            <a:off x="551445" y="4716382"/>
            <a:ext cx="7553464" cy="834776"/>
          </a:xfrm>
        </p:spPr>
        <p:txBody>
          <a:bodyPr>
            <a:noAutofit/>
          </a:bodyPr>
          <a:lstStyle/>
          <a:p>
            <a:r>
              <a:rPr lang="en-US" sz="3600" dirty="0"/>
              <a:t>Emerging Fuels Symposium 2024 Recap</a:t>
            </a:r>
            <a:endParaRPr lang="en-AU" sz="3600" dirty="0"/>
          </a:p>
        </p:txBody>
      </p:sp>
      <p:sp>
        <p:nvSpPr>
          <p:cNvPr id="25" name="Subtitle 24"/>
          <p:cNvSpPr>
            <a:spLocks noGrp="1"/>
          </p:cNvSpPr>
          <p:nvPr>
            <p:ph type="subTitle" idx="1"/>
          </p:nvPr>
        </p:nvSpPr>
        <p:spPr/>
        <p:txBody>
          <a:bodyPr/>
          <a:lstStyle/>
          <a:p>
            <a:r>
              <a:rPr lang="en-US" dirty="0"/>
              <a:t>APGA Webinar - </a:t>
            </a:r>
            <a:r>
              <a:rPr lang="en-US" dirty="0" err="1"/>
              <a:t>Standardisation</a:t>
            </a:r>
            <a:endParaRPr lang="en-AU" dirty="0"/>
          </a:p>
        </p:txBody>
      </p:sp>
      <p:pic>
        <p:nvPicPr>
          <p:cNvPr id="1026" name="Picture 2">
            <a:extLst>
              <a:ext uri="{FF2B5EF4-FFF2-40B4-BE49-F238E27FC236}">
                <a16:creationId xmlns:a16="http://schemas.microsoft.com/office/drawing/2014/main" id="{BA665E03-D98F-8E08-DDD4-3E5779213A7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872"/>
          <a:stretch/>
        </p:blipFill>
        <p:spPr bwMode="auto">
          <a:xfrm>
            <a:off x="5985164" y="519760"/>
            <a:ext cx="5828510" cy="4130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046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000" y="1260000"/>
            <a:ext cx="6233200" cy="486107"/>
          </a:xfrm>
        </p:spPr>
        <p:txBody>
          <a:bodyPr>
            <a:normAutofit/>
          </a:bodyPr>
          <a:lstStyle/>
          <a:p>
            <a:r>
              <a:rPr lang="en-US" dirty="0"/>
              <a:t>B31.12 Changes</a:t>
            </a:r>
            <a:endParaRPr lang="en-AU" dirty="0"/>
          </a:p>
        </p:txBody>
      </p:sp>
      <p:sp>
        <p:nvSpPr>
          <p:cNvPr id="3" name="Content Placeholder 2"/>
          <p:cNvSpPr>
            <a:spLocks noGrp="1"/>
          </p:cNvSpPr>
          <p:nvPr>
            <p:ph idx="19"/>
          </p:nvPr>
        </p:nvSpPr>
        <p:spPr>
          <a:xfrm>
            <a:off x="833100" y="1978263"/>
            <a:ext cx="10525800" cy="3539209"/>
          </a:xfrm>
        </p:spPr>
        <p:txBody>
          <a:bodyPr/>
          <a:lstStyle/>
          <a:p>
            <a:r>
              <a:rPr lang="en-US" dirty="0"/>
              <a:t>First published 2008</a:t>
            </a:r>
          </a:p>
          <a:p>
            <a:r>
              <a:rPr lang="en-US" dirty="0"/>
              <a:t>When B31.12 was created, applications and requirements were limited compared to the current requirements for using hydrogen directly as an emerging fuel (different pressures, materials, cycle requirements)</a:t>
            </a:r>
          </a:p>
          <a:p>
            <a:r>
              <a:rPr lang="en-US" dirty="0"/>
              <a:t>There has been a significant change in representation at B31.12 meetings, with gas transmission operators joining industrial gas companies.</a:t>
            </a:r>
          </a:p>
          <a:p>
            <a:r>
              <a:rPr lang="en-US" dirty="0"/>
              <a:t>Agreement reached to incorporate the pipeline section of B31.12 into B31.8 to ensure comprehensive guidance for pipeline operators to blend hydrogen to new and existing assets.</a:t>
            </a:r>
          </a:p>
        </p:txBody>
      </p:sp>
      <p:sp>
        <p:nvSpPr>
          <p:cNvPr id="4" name="Text Placeholder 3"/>
          <p:cNvSpPr>
            <a:spLocks noGrp="1"/>
          </p:cNvSpPr>
          <p:nvPr>
            <p:ph type="body" idx="4294967295"/>
          </p:nvPr>
        </p:nvSpPr>
        <p:spPr>
          <a:xfrm>
            <a:off x="809458" y="6500982"/>
            <a:ext cx="3692855" cy="268478"/>
          </a:xfrm>
          <a:prstGeom prst="rect">
            <a:avLst/>
          </a:prstGeom>
        </p:spPr>
        <p:txBody>
          <a:bodyPr/>
          <a:lstStyle/>
          <a:p>
            <a:endParaRPr lang="en-AU" dirty="0"/>
          </a:p>
        </p:txBody>
      </p:sp>
      <p:sp>
        <p:nvSpPr>
          <p:cNvPr id="5" name="Text Placeholder 4"/>
          <p:cNvSpPr>
            <a:spLocks noGrp="1"/>
          </p:cNvSpPr>
          <p:nvPr>
            <p:ph type="body" idx="4294967295"/>
          </p:nvPr>
        </p:nvSpPr>
        <p:spPr>
          <a:xfrm>
            <a:off x="10817750" y="6500983"/>
            <a:ext cx="536050" cy="238318"/>
          </a:xfrm>
          <a:prstGeom prst="rect">
            <a:avLst/>
          </a:prstGeom>
        </p:spPr>
        <p:txBody>
          <a:bodyPr>
            <a:normAutofit fontScale="40000" lnSpcReduction="20000"/>
          </a:bodyPr>
          <a:lstStyle/>
          <a:p>
            <a:endParaRPr lang="en-AU" dirty="0"/>
          </a:p>
        </p:txBody>
      </p:sp>
    </p:spTree>
    <p:extLst>
      <p:ext uri="{BB962C8B-B14F-4D97-AF65-F5344CB8AC3E}">
        <p14:creationId xmlns:p14="http://schemas.microsoft.com/office/powerpoint/2010/main" val="2320181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D94AF5-D59C-DE56-D9CF-58325AE460F2}"/>
              </a:ext>
            </a:extLst>
          </p:cNvPr>
          <p:cNvPicPr>
            <a:picLocks noChangeAspect="1"/>
          </p:cNvPicPr>
          <p:nvPr/>
        </p:nvPicPr>
        <p:blipFill>
          <a:blip r:embed="rId3"/>
          <a:stretch>
            <a:fillRect/>
          </a:stretch>
        </p:blipFill>
        <p:spPr>
          <a:xfrm>
            <a:off x="938566" y="1837407"/>
            <a:ext cx="8336916" cy="4780929"/>
          </a:xfrm>
          <a:prstGeom prst="rect">
            <a:avLst/>
          </a:prstGeom>
        </p:spPr>
      </p:pic>
      <p:sp>
        <p:nvSpPr>
          <p:cNvPr id="2" name="Title 1"/>
          <p:cNvSpPr>
            <a:spLocks noGrp="1"/>
          </p:cNvSpPr>
          <p:nvPr>
            <p:ph type="title"/>
          </p:nvPr>
        </p:nvSpPr>
        <p:spPr>
          <a:xfrm>
            <a:off x="827999" y="1260000"/>
            <a:ext cx="4592659" cy="486107"/>
          </a:xfrm>
        </p:spPr>
        <p:txBody>
          <a:bodyPr>
            <a:normAutofit/>
          </a:bodyPr>
          <a:lstStyle/>
          <a:p>
            <a:r>
              <a:rPr lang="en-US" dirty="0"/>
              <a:t>B31.12 Changes</a:t>
            </a:r>
            <a:endParaRPr lang="en-AU" dirty="0"/>
          </a:p>
        </p:txBody>
      </p:sp>
      <p:sp>
        <p:nvSpPr>
          <p:cNvPr id="4" name="Text Placeholder 3"/>
          <p:cNvSpPr>
            <a:spLocks noGrp="1"/>
          </p:cNvSpPr>
          <p:nvPr>
            <p:ph type="body" idx="4294967295"/>
          </p:nvPr>
        </p:nvSpPr>
        <p:spPr>
          <a:xfrm>
            <a:off x="809458" y="6500982"/>
            <a:ext cx="3692855" cy="268478"/>
          </a:xfrm>
          <a:prstGeom prst="rect">
            <a:avLst/>
          </a:prstGeom>
        </p:spPr>
        <p:txBody>
          <a:bodyPr/>
          <a:lstStyle/>
          <a:p>
            <a:endParaRPr lang="en-AU" dirty="0"/>
          </a:p>
        </p:txBody>
      </p:sp>
      <p:sp>
        <p:nvSpPr>
          <p:cNvPr id="5" name="Text Placeholder 4"/>
          <p:cNvSpPr>
            <a:spLocks noGrp="1"/>
          </p:cNvSpPr>
          <p:nvPr>
            <p:ph type="body" idx="4294967295"/>
          </p:nvPr>
        </p:nvSpPr>
        <p:spPr>
          <a:xfrm>
            <a:off x="10817750" y="6500983"/>
            <a:ext cx="536050" cy="238318"/>
          </a:xfrm>
          <a:prstGeom prst="rect">
            <a:avLst/>
          </a:prstGeom>
        </p:spPr>
        <p:txBody>
          <a:bodyPr>
            <a:normAutofit fontScale="40000" lnSpcReduction="20000"/>
          </a:bodyPr>
          <a:lstStyle/>
          <a:p>
            <a:endParaRPr lang="en-AU" dirty="0"/>
          </a:p>
        </p:txBody>
      </p:sp>
      <p:sp>
        <p:nvSpPr>
          <p:cNvPr id="11" name="TextBox 10">
            <a:extLst>
              <a:ext uri="{FF2B5EF4-FFF2-40B4-BE49-F238E27FC236}">
                <a16:creationId xmlns:a16="http://schemas.microsoft.com/office/drawing/2014/main" id="{F7021DF5-11F2-4B4A-B599-3A14B59DE2EE}"/>
              </a:ext>
            </a:extLst>
          </p:cNvPr>
          <p:cNvSpPr txBox="1"/>
          <p:nvPr/>
        </p:nvSpPr>
        <p:spPr>
          <a:xfrm>
            <a:off x="5491991" y="6054892"/>
            <a:ext cx="1469999" cy="369332"/>
          </a:xfrm>
          <a:prstGeom prst="rect">
            <a:avLst/>
          </a:prstGeom>
          <a:noFill/>
        </p:spPr>
        <p:txBody>
          <a:bodyPr wrap="square" rtlCol="0">
            <a:spAutoFit/>
          </a:bodyPr>
          <a:lstStyle/>
          <a:p>
            <a:r>
              <a:rPr lang="en-US" dirty="0"/>
              <a:t>Gaseous CO2</a:t>
            </a:r>
            <a:endParaRPr lang="en-AU" dirty="0"/>
          </a:p>
        </p:txBody>
      </p:sp>
      <p:sp>
        <p:nvSpPr>
          <p:cNvPr id="14" name="TextBox 13">
            <a:extLst>
              <a:ext uri="{FF2B5EF4-FFF2-40B4-BE49-F238E27FC236}">
                <a16:creationId xmlns:a16="http://schemas.microsoft.com/office/drawing/2014/main" id="{89927544-2A4C-31FE-51F7-C7C05BE8EB12}"/>
              </a:ext>
            </a:extLst>
          </p:cNvPr>
          <p:cNvSpPr txBox="1"/>
          <p:nvPr/>
        </p:nvSpPr>
        <p:spPr>
          <a:xfrm>
            <a:off x="7865633" y="1964382"/>
            <a:ext cx="1469999" cy="369332"/>
          </a:xfrm>
          <a:prstGeom prst="rect">
            <a:avLst/>
          </a:prstGeom>
          <a:noFill/>
        </p:spPr>
        <p:txBody>
          <a:bodyPr wrap="square" rtlCol="0">
            <a:spAutoFit/>
          </a:bodyPr>
          <a:lstStyle/>
          <a:p>
            <a:r>
              <a:rPr lang="en-US" dirty="0"/>
              <a:t>Sour Service</a:t>
            </a:r>
            <a:endParaRPr lang="en-AU" dirty="0"/>
          </a:p>
        </p:txBody>
      </p:sp>
      <p:sp>
        <p:nvSpPr>
          <p:cNvPr id="7" name="TextBox 6">
            <a:extLst>
              <a:ext uri="{FF2B5EF4-FFF2-40B4-BE49-F238E27FC236}">
                <a16:creationId xmlns:a16="http://schemas.microsoft.com/office/drawing/2014/main" id="{C68AB274-5380-70C8-1546-0309C60BEEE5}"/>
              </a:ext>
            </a:extLst>
          </p:cNvPr>
          <p:cNvSpPr txBox="1"/>
          <p:nvPr/>
        </p:nvSpPr>
        <p:spPr>
          <a:xfrm>
            <a:off x="5758927" y="3059668"/>
            <a:ext cx="1469999" cy="369332"/>
          </a:xfrm>
          <a:prstGeom prst="rect">
            <a:avLst/>
          </a:prstGeom>
          <a:noFill/>
        </p:spPr>
        <p:txBody>
          <a:bodyPr wrap="square" rtlCol="0">
            <a:spAutoFit/>
          </a:bodyPr>
          <a:lstStyle/>
          <a:p>
            <a:r>
              <a:rPr lang="en-US" dirty="0"/>
              <a:t>2026 Rev</a:t>
            </a:r>
            <a:endParaRPr lang="en-AU" dirty="0"/>
          </a:p>
        </p:txBody>
      </p:sp>
      <p:sp>
        <p:nvSpPr>
          <p:cNvPr id="9" name="TextBox 8">
            <a:extLst>
              <a:ext uri="{FF2B5EF4-FFF2-40B4-BE49-F238E27FC236}">
                <a16:creationId xmlns:a16="http://schemas.microsoft.com/office/drawing/2014/main" id="{78DBBC04-8AA1-0B13-9B1B-01CAC5A50ADB}"/>
              </a:ext>
            </a:extLst>
          </p:cNvPr>
          <p:cNvSpPr txBox="1"/>
          <p:nvPr/>
        </p:nvSpPr>
        <p:spPr>
          <a:xfrm>
            <a:off x="9879106" y="6086001"/>
            <a:ext cx="2211294" cy="307777"/>
          </a:xfrm>
          <a:prstGeom prst="rect">
            <a:avLst/>
          </a:prstGeom>
          <a:noFill/>
        </p:spPr>
        <p:txBody>
          <a:bodyPr wrap="square" rtlCol="0">
            <a:spAutoFit/>
          </a:bodyPr>
          <a:lstStyle/>
          <a:p>
            <a:r>
              <a:rPr lang="en-US" sz="1400" dirty="0"/>
              <a:t>Credit: Simon Slater (Rosen)</a:t>
            </a:r>
            <a:endParaRPr lang="en-AU" sz="1400" dirty="0"/>
          </a:p>
        </p:txBody>
      </p:sp>
    </p:spTree>
    <p:extLst>
      <p:ext uri="{BB962C8B-B14F-4D97-AF65-F5344CB8AC3E}">
        <p14:creationId xmlns:p14="http://schemas.microsoft.com/office/powerpoint/2010/main" val="3817648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000" y="1260000"/>
            <a:ext cx="4508988" cy="486107"/>
          </a:xfrm>
        </p:spPr>
        <p:txBody>
          <a:bodyPr>
            <a:normAutofit/>
          </a:bodyPr>
          <a:lstStyle/>
          <a:p>
            <a:r>
              <a:rPr lang="en-US" dirty="0"/>
              <a:t>B31.12 Changes</a:t>
            </a:r>
            <a:endParaRPr lang="en-AU" dirty="0"/>
          </a:p>
        </p:txBody>
      </p:sp>
      <p:sp>
        <p:nvSpPr>
          <p:cNvPr id="3" name="Content Placeholder 2"/>
          <p:cNvSpPr>
            <a:spLocks noGrp="1"/>
          </p:cNvSpPr>
          <p:nvPr>
            <p:ph idx="19"/>
          </p:nvPr>
        </p:nvSpPr>
        <p:spPr>
          <a:xfrm>
            <a:off x="809458" y="1791672"/>
            <a:ext cx="7191542" cy="4262962"/>
          </a:xfrm>
        </p:spPr>
        <p:txBody>
          <a:bodyPr/>
          <a:lstStyle/>
          <a:p>
            <a:r>
              <a:rPr lang="en-US" dirty="0"/>
              <a:t>The goal is a H2 Pipeline exception chapter for B31.8</a:t>
            </a:r>
          </a:p>
          <a:p>
            <a:r>
              <a:rPr lang="en-US" dirty="0"/>
              <a:t>Process</a:t>
            </a:r>
          </a:p>
          <a:p>
            <a:pPr lvl="1"/>
            <a:r>
              <a:rPr lang="en-US" dirty="0"/>
              <a:t>Develop CERs (Consensus Engineering Requirements) document, reviewed and approved by the EFI technical committee.</a:t>
            </a:r>
          </a:p>
          <a:p>
            <a:pPr lvl="2"/>
            <a:r>
              <a:rPr lang="en-US" dirty="0"/>
              <a:t>Work packages aligned with B31.8 main sections (Materials, Welding, Design, O&amp;M, General, Appendices, </a:t>
            </a:r>
            <a:r>
              <a:rPr lang="en-US" dirty="0" err="1"/>
              <a:t>Repourposing</a:t>
            </a:r>
            <a:r>
              <a:rPr lang="en-US" dirty="0"/>
              <a:t>)</a:t>
            </a:r>
          </a:p>
          <a:p>
            <a:pPr lvl="2"/>
            <a:r>
              <a:rPr lang="en-US" dirty="0"/>
              <a:t>Based on existing sour gas chapter structure</a:t>
            </a:r>
          </a:p>
          <a:p>
            <a:pPr lvl="2"/>
            <a:r>
              <a:rPr lang="en-US" dirty="0"/>
              <a:t>Package teams comprised: EFI, ASME, PHMSA, SMEs</a:t>
            </a:r>
          </a:p>
          <a:p>
            <a:pPr lvl="1"/>
            <a:r>
              <a:rPr lang="en-US" dirty="0"/>
              <a:t>Progress the CERs through the ASME approval proves for 2026 revision of B31.8.</a:t>
            </a:r>
          </a:p>
          <a:p>
            <a:endParaRPr lang="en-US" dirty="0"/>
          </a:p>
          <a:p>
            <a:pPr lvl="1"/>
            <a:endParaRPr lang="en-AU" dirty="0"/>
          </a:p>
        </p:txBody>
      </p:sp>
      <p:sp>
        <p:nvSpPr>
          <p:cNvPr id="4" name="Text Placeholder 3"/>
          <p:cNvSpPr>
            <a:spLocks noGrp="1"/>
          </p:cNvSpPr>
          <p:nvPr>
            <p:ph type="body" idx="4294967295"/>
          </p:nvPr>
        </p:nvSpPr>
        <p:spPr>
          <a:xfrm>
            <a:off x="809458" y="6500982"/>
            <a:ext cx="3692855" cy="268478"/>
          </a:xfrm>
          <a:prstGeom prst="rect">
            <a:avLst/>
          </a:prstGeom>
        </p:spPr>
        <p:txBody>
          <a:bodyPr/>
          <a:lstStyle/>
          <a:p>
            <a:endParaRPr lang="en-AU" dirty="0"/>
          </a:p>
        </p:txBody>
      </p:sp>
      <p:sp>
        <p:nvSpPr>
          <p:cNvPr id="5" name="Text Placeholder 4"/>
          <p:cNvSpPr>
            <a:spLocks noGrp="1"/>
          </p:cNvSpPr>
          <p:nvPr>
            <p:ph type="body" idx="4294967295"/>
          </p:nvPr>
        </p:nvSpPr>
        <p:spPr>
          <a:xfrm>
            <a:off x="10817750" y="6500983"/>
            <a:ext cx="536050" cy="238318"/>
          </a:xfrm>
          <a:prstGeom prst="rect">
            <a:avLst/>
          </a:prstGeom>
        </p:spPr>
        <p:txBody>
          <a:bodyPr>
            <a:normAutofit fontScale="40000" lnSpcReduction="20000"/>
          </a:bodyPr>
          <a:lstStyle/>
          <a:p>
            <a:endParaRPr lang="en-AU" dirty="0"/>
          </a:p>
        </p:txBody>
      </p:sp>
      <p:pic>
        <p:nvPicPr>
          <p:cNvPr id="8" name="Picture 7">
            <a:extLst>
              <a:ext uri="{FF2B5EF4-FFF2-40B4-BE49-F238E27FC236}">
                <a16:creationId xmlns:a16="http://schemas.microsoft.com/office/drawing/2014/main" id="{82D603B7-6F0A-ECCC-5979-A55F1B1D11FD}"/>
              </a:ext>
            </a:extLst>
          </p:cNvPr>
          <p:cNvPicPr>
            <a:picLocks noChangeAspect="1"/>
          </p:cNvPicPr>
          <p:nvPr/>
        </p:nvPicPr>
        <p:blipFill>
          <a:blip r:embed="rId3"/>
          <a:stretch>
            <a:fillRect/>
          </a:stretch>
        </p:blipFill>
        <p:spPr>
          <a:xfrm>
            <a:off x="7884342" y="1893957"/>
            <a:ext cx="3989527" cy="4084839"/>
          </a:xfrm>
          <a:prstGeom prst="rect">
            <a:avLst/>
          </a:prstGeom>
        </p:spPr>
      </p:pic>
      <p:sp>
        <p:nvSpPr>
          <p:cNvPr id="9" name="TextBox 8">
            <a:extLst>
              <a:ext uri="{FF2B5EF4-FFF2-40B4-BE49-F238E27FC236}">
                <a16:creationId xmlns:a16="http://schemas.microsoft.com/office/drawing/2014/main" id="{74EDFDB1-C53F-0CE1-7FB4-471413CF2CC0}"/>
              </a:ext>
            </a:extLst>
          </p:cNvPr>
          <p:cNvSpPr txBox="1"/>
          <p:nvPr/>
        </p:nvSpPr>
        <p:spPr>
          <a:xfrm>
            <a:off x="9879106" y="6086001"/>
            <a:ext cx="2211294" cy="307777"/>
          </a:xfrm>
          <a:prstGeom prst="rect">
            <a:avLst/>
          </a:prstGeom>
          <a:noFill/>
        </p:spPr>
        <p:txBody>
          <a:bodyPr wrap="square" rtlCol="0">
            <a:spAutoFit/>
          </a:bodyPr>
          <a:lstStyle/>
          <a:p>
            <a:r>
              <a:rPr lang="en-US" sz="1400" dirty="0"/>
              <a:t>Credit: Simon Slater (Rosen)</a:t>
            </a:r>
            <a:endParaRPr lang="en-AU" sz="1400" dirty="0"/>
          </a:p>
        </p:txBody>
      </p:sp>
    </p:spTree>
    <p:extLst>
      <p:ext uri="{BB962C8B-B14F-4D97-AF65-F5344CB8AC3E}">
        <p14:creationId xmlns:p14="http://schemas.microsoft.com/office/powerpoint/2010/main" val="355110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000" y="1260000"/>
            <a:ext cx="4508988" cy="486107"/>
          </a:xfrm>
        </p:spPr>
        <p:txBody>
          <a:bodyPr>
            <a:normAutofit/>
          </a:bodyPr>
          <a:lstStyle/>
          <a:p>
            <a:r>
              <a:rPr lang="en-US" dirty="0"/>
              <a:t>B31.12 Changes</a:t>
            </a:r>
            <a:endParaRPr lang="en-AU" dirty="0"/>
          </a:p>
        </p:txBody>
      </p:sp>
      <p:sp>
        <p:nvSpPr>
          <p:cNvPr id="3" name="Content Placeholder 2"/>
          <p:cNvSpPr>
            <a:spLocks noGrp="1"/>
          </p:cNvSpPr>
          <p:nvPr>
            <p:ph idx="19"/>
          </p:nvPr>
        </p:nvSpPr>
        <p:spPr>
          <a:xfrm>
            <a:off x="809458" y="1791672"/>
            <a:ext cx="10525800" cy="3539209"/>
          </a:xfrm>
        </p:spPr>
        <p:txBody>
          <a:bodyPr/>
          <a:lstStyle/>
          <a:p>
            <a:r>
              <a:rPr lang="en-US" dirty="0"/>
              <a:t>B31.12 Consensus engineering Requirements for H2 Pipelines – Big Ticket Items:</a:t>
            </a:r>
          </a:p>
          <a:p>
            <a:pPr lvl="1"/>
            <a:endParaRPr lang="en-AU" dirty="0"/>
          </a:p>
        </p:txBody>
      </p:sp>
      <p:sp>
        <p:nvSpPr>
          <p:cNvPr id="4" name="Text Placeholder 3"/>
          <p:cNvSpPr>
            <a:spLocks noGrp="1"/>
          </p:cNvSpPr>
          <p:nvPr>
            <p:ph type="body" idx="4294967295"/>
          </p:nvPr>
        </p:nvSpPr>
        <p:spPr>
          <a:xfrm>
            <a:off x="809458" y="6500982"/>
            <a:ext cx="3692855" cy="268478"/>
          </a:xfrm>
          <a:prstGeom prst="rect">
            <a:avLst/>
          </a:prstGeom>
        </p:spPr>
        <p:txBody>
          <a:bodyPr/>
          <a:lstStyle/>
          <a:p>
            <a:endParaRPr lang="en-AU" dirty="0"/>
          </a:p>
        </p:txBody>
      </p:sp>
      <p:sp>
        <p:nvSpPr>
          <p:cNvPr id="5" name="Text Placeholder 4"/>
          <p:cNvSpPr>
            <a:spLocks noGrp="1"/>
          </p:cNvSpPr>
          <p:nvPr>
            <p:ph type="body" idx="4294967295"/>
          </p:nvPr>
        </p:nvSpPr>
        <p:spPr>
          <a:xfrm>
            <a:off x="10817750" y="6500983"/>
            <a:ext cx="536050" cy="238318"/>
          </a:xfrm>
          <a:prstGeom prst="rect">
            <a:avLst/>
          </a:prstGeom>
        </p:spPr>
        <p:txBody>
          <a:bodyPr>
            <a:normAutofit fontScale="40000" lnSpcReduction="20000"/>
          </a:bodyPr>
          <a:lstStyle/>
          <a:p>
            <a:endParaRPr lang="en-AU" dirty="0"/>
          </a:p>
        </p:txBody>
      </p:sp>
      <p:pic>
        <p:nvPicPr>
          <p:cNvPr id="7" name="Picture 6">
            <a:extLst>
              <a:ext uri="{FF2B5EF4-FFF2-40B4-BE49-F238E27FC236}">
                <a16:creationId xmlns:a16="http://schemas.microsoft.com/office/drawing/2014/main" id="{0E75D602-8857-D71B-6DD4-CA5A548FD984}"/>
              </a:ext>
            </a:extLst>
          </p:cNvPr>
          <p:cNvPicPr>
            <a:picLocks noChangeAspect="1"/>
          </p:cNvPicPr>
          <p:nvPr/>
        </p:nvPicPr>
        <p:blipFill rotWithShape="1">
          <a:blip r:embed="rId3"/>
          <a:srcRect l="-106" t="22633" r="106" b="719"/>
          <a:stretch/>
        </p:blipFill>
        <p:spPr>
          <a:xfrm>
            <a:off x="828000" y="2481942"/>
            <a:ext cx="9577083" cy="4138199"/>
          </a:xfrm>
          <a:prstGeom prst="rect">
            <a:avLst/>
          </a:prstGeom>
        </p:spPr>
      </p:pic>
      <p:sp>
        <p:nvSpPr>
          <p:cNvPr id="6" name="TextBox 5">
            <a:extLst>
              <a:ext uri="{FF2B5EF4-FFF2-40B4-BE49-F238E27FC236}">
                <a16:creationId xmlns:a16="http://schemas.microsoft.com/office/drawing/2014/main" id="{57358C19-0087-6E64-98C2-77471037699B}"/>
              </a:ext>
            </a:extLst>
          </p:cNvPr>
          <p:cNvSpPr txBox="1"/>
          <p:nvPr/>
        </p:nvSpPr>
        <p:spPr>
          <a:xfrm>
            <a:off x="9879106" y="6086001"/>
            <a:ext cx="2211294" cy="307777"/>
          </a:xfrm>
          <a:prstGeom prst="rect">
            <a:avLst/>
          </a:prstGeom>
          <a:noFill/>
        </p:spPr>
        <p:txBody>
          <a:bodyPr wrap="square" rtlCol="0">
            <a:spAutoFit/>
          </a:bodyPr>
          <a:lstStyle/>
          <a:p>
            <a:r>
              <a:rPr lang="en-US" sz="1400" dirty="0"/>
              <a:t>Credit: Simon Slater (Rosen)</a:t>
            </a:r>
            <a:endParaRPr lang="en-AU" sz="1400" dirty="0"/>
          </a:p>
        </p:txBody>
      </p:sp>
      <p:sp>
        <p:nvSpPr>
          <p:cNvPr id="8" name="Rectangle 7">
            <a:extLst>
              <a:ext uri="{FF2B5EF4-FFF2-40B4-BE49-F238E27FC236}">
                <a16:creationId xmlns:a16="http://schemas.microsoft.com/office/drawing/2014/main" id="{898C2C60-0558-CB72-B022-69F5E8CC00FE}"/>
              </a:ext>
            </a:extLst>
          </p:cNvPr>
          <p:cNvSpPr/>
          <p:nvPr/>
        </p:nvSpPr>
        <p:spPr>
          <a:xfrm>
            <a:off x="1286540" y="4293761"/>
            <a:ext cx="2550873" cy="405830"/>
          </a:xfrm>
          <a:prstGeom prst="rect">
            <a:avLst/>
          </a:prstGeom>
          <a:solidFill>
            <a:srgbClr val="FFFF00">
              <a:alpha val="30000"/>
            </a:srgbClr>
          </a:solidFill>
          <a:ln>
            <a:solidFill>
              <a:srgbClr val="FFFF00">
                <a:alpha val="2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03632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000" y="1260000"/>
            <a:ext cx="4508988" cy="486107"/>
          </a:xfrm>
        </p:spPr>
        <p:txBody>
          <a:bodyPr>
            <a:normAutofit/>
          </a:bodyPr>
          <a:lstStyle/>
          <a:p>
            <a:r>
              <a:rPr lang="en-US" dirty="0"/>
              <a:t>B31.12 Changes</a:t>
            </a:r>
            <a:endParaRPr lang="en-AU" dirty="0"/>
          </a:p>
        </p:txBody>
      </p:sp>
      <p:sp>
        <p:nvSpPr>
          <p:cNvPr id="3" name="Content Placeholder 2"/>
          <p:cNvSpPr>
            <a:spLocks noGrp="1"/>
          </p:cNvSpPr>
          <p:nvPr>
            <p:ph idx="19"/>
          </p:nvPr>
        </p:nvSpPr>
        <p:spPr>
          <a:xfrm>
            <a:off x="809458" y="1791672"/>
            <a:ext cx="10525800" cy="3539209"/>
          </a:xfrm>
        </p:spPr>
        <p:txBody>
          <a:bodyPr/>
          <a:lstStyle/>
          <a:p>
            <a:r>
              <a:rPr lang="en-US" dirty="0"/>
              <a:t>One example, Hardness:</a:t>
            </a:r>
          </a:p>
          <a:p>
            <a:pPr lvl="1"/>
            <a:endParaRPr lang="en-AU" dirty="0"/>
          </a:p>
        </p:txBody>
      </p:sp>
      <p:sp>
        <p:nvSpPr>
          <p:cNvPr id="4" name="Text Placeholder 3"/>
          <p:cNvSpPr>
            <a:spLocks noGrp="1"/>
          </p:cNvSpPr>
          <p:nvPr>
            <p:ph type="body" idx="4294967295"/>
          </p:nvPr>
        </p:nvSpPr>
        <p:spPr>
          <a:xfrm>
            <a:off x="809458" y="6500982"/>
            <a:ext cx="3692855" cy="268478"/>
          </a:xfrm>
          <a:prstGeom prst="rect">
            <a:avLst/>
          </a:prstGeom>
        </p:spPr>
        <p:txBody>
          <a:bodyPr/>
          <a:lstStyle/>
          <a:p>
            <a:endParaRPr lang="en-AU" dirty="0"/>
          </a:p>
        </p:txBody>
      </p:sp>
      <p:sp>
        <p:nvSpPr>
          <p:cNvPr id="5" name="Text Placeholder 4"/>
          <p:cNvSpPr>
            <a:spLocks noGrp="1"/>
          </p:cNvSpPr>
          <p:nvPr>
            <p:ph type="body" idx="4294967295"/>
          </p:nvPr>
        </p:nvSpPr>
        <p:spPr>
          <a:xfrm>
            <a:off x="10817750" y="6500983"/>
            <a:ext cx="536050" cy="238318"/>
          </a:xfrm>
          <a:prstGeom prst="rect">
            <a:avLst/>
          </a:prstGeom>
        </p:spPr>
        <p:txBody>
          <a:bodyPr>
            <a:normAutofit fontScale="40000" lnSpcReduction="20000"/>
          </a:bodyPr>
          <a:lstStyle/>
          <a:p>
            <a:endParaRPr lang="en-AU" dirty="0"/>
          </a:p>
        </p:txBody>
      </p:sp>
      <p:pic>
        <p:nvPicPr>
          <p:cNvPr id="10" name="Picture 9">
            <a:extLst>
              <a:ext uri="{FF2B5EF4-FFF2-40B4-BE49-F238E27FC236}">
                <a16:creationId xmlns:a16="http://schemas.microsoft.com/office/drawing/2014/main" id="{851BB67D-FFE4-C0FC-09C3-E351BF274542}"/>
              </a:ext>
            </a:extLst>
          </p:cNvPr>
          <p:cNvPicPr>
            <a:picLocks noChangeAspect="1"/>
          </p:cNvPicPr>
          <p:nvPr/>
        </p:nvPicPr>
        <p:blipFill>
          <a:blip r:embed="rId3"/>
          <a:stretch>
            <a:fillRect/>
          </a:stretch>
        </p:blipFill>
        <p:spPr>
          <a:xfrm>
            <a:off x="890586" y="2354729"/>
            <a:ext cx="9515153" cy="4265413"/>
          </a:xfrm>
          <a:prstGeom prst="rect">
            <a:avLst/>
          </a:prstGeom>
        </p:spPr>
      </p:pic>
      <p:sp>
        <p:nvSpPr>
          <p:cNvPr id="11" name="TextBox 10">
            <a:extLst>
              <a:ext uri="{FF2B5EF4-FFF2-40B4-BE49-F238E27FC236}">
                <a16:creationId xmlns:a16="http://schemas.microsoft.com/office/drawing/2014/main" id="{0D7668FD-CCD3-CD2C-5462-64094E83BAFE}"/>
              </a:ext>
            </a:extLst>
          </p:cNvPr>
          <p:cNvSpPr txBox="1"/>
          <p:nvPr/>
        </p:nvSpPr>
        <p:spPr>
          <a:xfrm>
            <a:off x="9879106" y="6086001"/>
            <a:ext cx="2211294" cy="307777"/>
          </a:xfrm>
          <a:prstGeom prst="rect">
            <a:avLst/>
          </a:prstGeom>
          <a:noFill/>
        </p:spPr>
        <p:txBody>
          <a:bodyPr wrap="square" rtlCol="0">
            <a:spAutoFit/>
          </a:bodyPr>
          <a:lstStyle/>
          <a:p>
            <a:r>
              <a:rPr lang="en-US" sz="1400" dirty="0"/>
              <a:t>Credit: Simon Slater (Rosen)</a:t>
            </a:r>
            <a:endParaRPr lang="en-AU" sz="1400" dirty="0"/>
          </a:p>
        </p:txBody>
      </p:sp>
      <p:sp>
        <p:nvSpPr>
          <p:cNvPr id="6" name="Rectangle 5">
            <a:extLst>
              <a:ext uri="{FF2B5EF4-FFF2-40B4-BE49-F238E27FC236}">
                <a16:creationId xmlns:a16="http://schemas.microsoft.com/office/drawing/2014/main" id="{F2D4E12B-DCF3-6B49-18C0-7FFD8D257055}"/>
              </a:ext>
            </a:extLst>
          </p:cNvPr>
          <p:cNvSpPr>
            <a:spLocks noGrp="1" noRot="1" noMove="1" noResize="1" noEditPoints="1" noAdjustHandles="1" noChangeArrowheads="1" noChangeShapeType="1"/>
          </p:cNvSpPr>
          <p:nvPr/>
        </p:nvSpPr>
        <p:spPr>
          <a:xfrm>
            <a:off x="7376845" y="2106202"/>
            <a:ext cx="3440905" cy="311307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113700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FD667ED-6689-B50F-4D33-8DDF3BEBF2E9}"/>
              </a:ext>
            </a:extLst>
          </p:cNvPr>
          <p:cNvSpPr>
            <a:spLocks noGrp="1"/>
          </p:cNvSpPr>
          <p:nvPr>
            <p:ph idx="1"/>
          </p:nvPr>
        </p:nvSpPr>
        <p:spPr>
          <a:xfrm>
            <a:off x="838200" y="1718146"/>
            <a:ext cx="10515600" cy="3112135"/>
          </a:xfrm>
        </p:spPr>
        <p:txBody>
          <a:bodyPr anchor="ctr"/>
          <a:lstStyle/>
          <a:p>
            <a:pPr marL="0" indent="0" algn="ctr">
              <a:buNone/>
            </a:pPr>
            <a:r>
              <a:rPr lang="en-US" dirty="0"/>
              <a:t>Thank You</a:t>
            </a:r>
          </a:p>
        </p:txBody>
      </p:sp>
      <p:sp>
        <p:nvSpPr>
          <p:cNvPr id="4" name="Slide Number Placeholder 3">
            <a:extLst>
              <a:ext uri="{FF2B5EF4-FFF2-40B4-BE49-F238E27FC236}">
                <a16:creationId xmlns:a16="http://schemas.microsoft.com/office/drawing/2014/main" id="{6D325BCD-77A8-D9A9-A674-3C6AE7741B93}"/>
              </a:ext>
            </a:extLst>
          </p:cNvPr>
          <p:cNvSpPr>
            <a:spLocks noGrp="1"/>
          </p:cNvSpPr>
          <p:nvPr>
            <p:ph type="sldNum" sz="quarter" idx="4294967295"/>
          </p:nvPr>
        </p:nvSpPr>
        <p:spPr>
          <a:xfrm>
            <a:off x="9448800" y="6416675"/>
            <a:ext cx="2743200" cy="365125"/>
          </a:xfrm>
        </p:spPr>
        <p:txBody>
          <a:bodyPr/>
          <a:lstStyle/>
          <a:p>
            <a:fld id="{931B2024-8912-4322-AEEA-F9CF5FA086FE}" type="slidenum">
              <a:rPr lang="en-AU" smtClean="0"/>
              <a:t>15</a:t>
            </a:fld>
            <a:endParaRPr lang="en-AU"/>
          </a:p>
        </p:txBody>
      </p:sp>
      <p:pic>
        <p:nvPicPr>
          <p:cNvPr id="3" name="Picture 2" descr="A person holding an ice cream cone&#10;&#10;Description automatically generated">
            <a:extLst>
              <a:ext uri="{FF2B5EF4-FFF2-40B4-BE49-F238E27FC236}">
                <a16:creationId xmlns:a16="http://schemas.microsoft.com/office/drawing/2014/main" id="{81F5F670-3C09-9181-D116-8025C4B27B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2936" y="1127051"/>
            <a:ext cx="3315770" cy="4908853"/>
          </a:xfrm>
          <a:prstGeom prst="rect">
            <a:avLst/>
          </a:prstGeom>
        </p:spPr>
      </p:pic>
      <p:pic>
        <p:nvPicPr>
          <p:cNvPr id="2050" name="Picture 2">
            <a:extLst>
              <a:ext uri="{FF2B5EF4-FFF2-40B4-BE49-F238E27FC236}">
                <a16:creationId xmlns:a16="http://schemas.microsoft.com/office/drawing/2014/main" id="{656FF564-4F36-4C11-A6E9-6B6209B1D67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3082" y="1127050"/>
            <a:ext cx="3697548" cy="4908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937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696592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7600" y="2160405"/>
            <a:ext cx="10515600" cy="3112135"/>
          </a:xfrm>
        </p:spPr>
        <p:txBody>
          <a:bodyPr/>
          <a:lstStyle/>
          <a:p>
            <a:pPr marL="971550" lvl="1" indent="-514350">
              <a:buFont typeface="+mj-lt"/>
              <a:buAutoNum type="arabicPeriod"/>
            </a:pPr>
            <a:r>
              <a:rPr lang="en-US" dirty="0"/>
              <a:t>Challenges</a:t>
            </a:r>
          </a:p>
          <a:p>
            <a:pPr marL="971550" lvl="1" indent="-514350">
              <a:buFont typeface="+mj-lt"/>
              <a:buAutoNum type="arabicPeriod"/>
            </a:pPr>
            <a:r>
              <a:rPr lang="en-US" dirty="0"/>
              <a:t>Sharing information</a:t>
            </a:r>
          </a:p>
          <a:p>
            <a:pPr marL="971550" lvl="1" indent="-514350">
              <a:buFont typeface="+mj-lt"/>
              <a:buAutoNum type="arabicPeriod"/>
            </a:pPr>
            <a:r>
              <a:rPr lang="en-US" dirty="0"/>
              <a:t>Getting things done in an environment of change</a:t>
            </a:r>
          </a:p>
          <a:p>
            <a:pPr marL="971550" lvl="1" indent="-514350">
              <a:buFont typeface="+mj-lt"/>
              <a:buAutoNum type="arabicPeriod"/>
            </a:pPr>
            <a:r>
              <a:rPr lang="en-US" dirty="0"/>
              <a:t>ASME B31.12 status update &amp; key points from CER presentation</a:t>
            </a:r>
          </a:p>
          <a:p>
            <a:pPr marL="514350" indent="-514350">
              <a:buFont typeface="+mj-lt"/>
              <a:buAutoNum type="arabicPeriod"/>
            </a:pPr>
            <a:endParaRPr lang="en-AU" dirty="0"/>
          </a:p>
        </p:txBody>
      </p:sp>
      <p:sp>
        <p:nvSpPr>
          <p:cNvPr id="2" name="Title 1">
            <a:extLst>
              <a:ext uri="{FF2B5EF4-FFF2-40B4-BE49-F238E27FC236}">
                <a16:creationId xmlns:a16="http://schemas.microsoft.com/office/drawing/2014/main" id="{F7ED08DA-EEAD-EA9B-A56F-2517BFFE456B}"/>
              </a:ext>
            </a:extLst>
          </p:cNvPr>
          <p:cNvSpPr>
            <a:spLocks noGrp="1"/>
          </p:cNvSpPr>
          <p:nvPr>
            <p:ph type="title"/>
          </p:nvPr>
        </p:nvSpPr>
        <p:spPr>
          <a:xfrm>
            <a:off x="838800" y="1260000"/>
            <a:ext cx="10515600" cy="900405"/>
          </a:xfrm>
        </p:spPr>
        <p:txBody>
          <a:bodyPr/>
          <a:lstStyle/>
          <a:p>
            <a:r>
              <a:rPr lang="en-US" dirty="0" err="1"/>
              <a:t>Standardisation</a:t>
            </a:r>
            <a:endParaRPr lang="en-AU" dirty="0"/>
          </a:p>
        </p:txBody>
      </p:sp>
      <p:pic>
        <p:nvPicPr>
          <p:cNvPr id="5" name="Picture 4">
            <a:extLst>
              <a:ext uri="{FF2B5EF4-FFF2-40B4-BE49-F238E27FC236}">
                <a16:creationId xmlns:a16="http://schemas.microsoft.com/office/drawing/2014/main" id="{A5B8F1DA-8B1C-8542-9534-350E8ECAE7DD}"/>
              </a:ext>
            </a:extLst>
          </p:cNvPr>
          <p:cNvPicPr>
            <a:picLocks noChangeAspect="1"/>
          </p:cNvPicPr>
          <p:nvPr/>
        </p:nvPicPr>
        <p:blipFill>
          <a:blip r:embed="rId3"/>
          <a:stretch>
            <a:fillRect/>
          </a:stretch>
        </p:blipFill>
        <p:spPr>
          <a:xfrm>
            <a:off x="1368056" y="4097279"/>
            <a:ext cx="5298763" cy="1948075"/>
          </a:xfrm>
          <a:prstGeom prst="rect">
            <a:avLst/>
          </a:prstGeom>
        </p:spPr>
      </p:pic>
      <p:grpSp>
        <p:nvGrpSpPr>
          <p:cNvPr id="10" name="Group 9">
            <a:extLst>
              <a:ext uri="{FF2B5EF4-FFF2-40B4-BE49-F238E27FC236}">
                <a16:creationId xmlns:a16="http://schemas.microsoft.com/office/drawing/2014/main" id="{24D61FB8-A05B-FA4B-E595-727483F4ADFD}"/>
              </a:ext>
            </a:extLst>
          </p:cNvPr>
          <p:cNvGrpSpPr/>
          <p:nvPr/>
        </p:nvGrpSpPr>
        <p:grpSpPr>
          <a:xfrm>
            <a:off x="7047614" y="4097279"/>
            <a:ext cx="2870792" cy="1975840"/>
            <a:chOff x="7047614" y="4097279"/>
            <a:chExt cx="2870792" cy="1975840"/>
          </a:xfrm>
        </p:grpSpPr>
        <p:grpSp>
          <p:nvGrpSpPr>
            <p:cNvPr id="8" name="Group 7">
              <a:extLst>
                <a:ext uri="{FF2B5EF4-FFF2-40B4-BE49-F238E27FC236}">
                  <a16:creationId xmlns:a16="http://schemas.microsoft.com/office/drawing/2014/main" id="{B7C46F39-B455-DECC-C763-7FB3E3E1CCCB}"/>
                </a:ext>
              </a:extLst>
            </p:cNvPr>
            <p:cNvGrpSpPr/>
            <p:nvPr/>
          </p:nvGrpSpPr>
          <p:grpSpPr>
            <a:xfrm>
              <a:off x="7047614" y="4097279"/>
              <a:ext cx="2870791" cy="1975840"/>
              <a:chOff x="7070651" y="4097279"/>
              <a:chExt cx="3104707" cy="2136834"/>
            </a:xfrm>
          </p:grpSpPr>
          <p:sp>
            <p:nvSpPr>
              <p:cNvPr id="7" name="Rectangle 6">
                <a:extLst>
                  <a:ext uri="{FF2B5EF4-FFF2-40B4-BE49-F238E27FC236}">
                    <a16:creationId xmlns:a16="http://schemas.microsoft.com/office/drawing/2014/main" id="{41E347CB-E81F-06D3-8D6A-1AEAF9C3CC57}"/>
                  </a:ext>
                </a:extLst>
              </p:cNvPr>
              <p:cNvSpPr/>
              <p:nvPr/>
            </p:nvSpPr>
            <p:spPr>
              <a:xfrm>
                <a:off x="7070651" y="4097279"/>
                <a:ext cx="3104707" cy="213683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100" name="Picture 4" descr="APGA Annual Convention and Exhibition - Australian Pipelines and Gas  Association">
                <a:extLst>
                  <a:ext uri="{FF2B5EF4-FFF2-40B4-BE49-F238E27FC236}">
                    <a16:creationId xmlns:a16="http://schemas.microsoft.com/office/drawing/2014/main" id="{082BC29D-7D6D-D971-5C00-E4D4FBE6378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79179" y="4106167"/>
                <a:ext cx="3096179" cy="2127946"/>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ectangle 8">
              <a:extLst>
                <a:ext uri="{FF2B5EF4-FFF2-40B4-BE49-F238E27FC236}">
                  <a16:creationId xmlns:a16="http://schemas.microsoft.com/office/drawing/2014/main" id="{0A967593-DFE2-C37C-2F74-A5D4192ADED4}"/>
                </a:ext>
              </a:extLst>
            </p:cNvPr>
            <p:cNvSpPr/>
            <p:nvPr/>
          </p:nvSpPr>
          <p:spPr>
            <a:xfrm>
              <a:off x="8189120" y="5085199"/>
              <a:ext cx="1729286" cy="2464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3018376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000" y="1260000"/>
            <a:ext cx="4112300" cy="486107"/>
          </a:xfrm>
        </p:spPr>
        <p:txBody>
          <a:bodyPr>
            <a:normAutofit/>
          </a:bodyPr>
          <a:lstStyle/>
          <a:p>
            <a:r>
              <a:rPr lang="en-US" dirty="0"/>
              <a:t>Challenges</a:t>
            </a:r>
            <a:endParaRPr lang="en-AU" dirty="0"/>
          </a:p>
        </p:txBody>
      </p:sp>
      <p:sp>
        <p:nvSpPr>
          <p:cNvPr id="3" name="Content Placeholder 2"/>
          <p:cNvSpPr>
            <a:spLocks noGrp="1"/>
          </p:cNvSpPr>
          <p:nvPr>
            <p:ph idx="19"/>
          </p:nvPr>
        </p:nvSpPr>
        <p:spPr>
          <a:xfrm>
            <a:off x="828000" y="1988897"/>
            <a:ext cx="6848707" cy="3795216"/>
          </a:xfrm>
        </p:spPr>
        <p:txBody>
          <a:bodyPr/>
          <a:lstStyle/>
          <a:p>
            <a:r>
              <a:rPr lang="en-US" sz="2000" dirty="0"/>
              <a:t>Standards age, applications at time of creation are not necessarily the same as applications now.</a:t>
            </a:r>
          </a:p>
          <a:p>
            <a:r>
              <a:rPr lang="en-US" sz="2000" dirty="0"/>
              <a:t>Background or basis of requirements is not always traceable or transparent.</a:t>
            </a:r>
          </a:p>
          <a:p>
            <a:r>
              <a:rPr lang="en-US" sz="2000" dirty="0"/>
              <a:t>Interpretation and intent are not always the same.</a:t>
            </a:r>
          </a:p>
          <a:p>
            <a:r>
              <a:rPr lang="en-US" sz="2000" dirty="0"/>
              <a:t>Everybody has an opinion – diversity in standards committees is essential.</a:t>
            </a:r>
          </a:p>
          <a:p>
            <a:r>
              <a:rPr lang="en-US" sz="2000" dirty="0"/>
              <a:t>Difficult to change the status quo when the industry is set up for certain test methods; requires building new facilities, new test apparatus. Can constrain and delay projects.</a:t>
            </a:r>
          </a:p>
          <a:p>
            <a:pPr lvl="1"/>
            <a:endParaRPr lang="en-US" sz="2000" dirty="0"/>
          </a:p>
          <a:p>
            <a:pPr lvl="1"/>
            <a:endParaRPr lang="en-AU" sz="2000" dirty="0"/>
          </a:p>
        </p:txBody>
      </p:sp>
      <p:sp>
        <p:nvSpPr>
          <p:cNvPr id="4" name="Text Placeholder 3"/>
          <p:cNvSpPr>
            <a:spLocks noGrp="1"/>
          </p:cNvSpPr>
          <p:nvPr>
            <p:ph type="body" idx="4294967295"/>
          </p:nvPr>
        </p:nvSpPr>
        <p:spPr>
          <a:xfrm>
            <a:off x="809458" y="6500982"/>
            <a:ext cx="3692855" cy="268478"/>
          </a:xfrm>
          <a:prstGeom prst="rect">
            <a:avLst/>
          </a:prstGeom>
        </p:spPr>
        <p:txBody>
          <a:bodyPr/>
          <a:lstStyle/>
          <a:p>
            <a:endParaRPr lang="en-AU" dirty="0"/>
          </a:p>
        </p:txBody>
      </p:sp>
      <p:sp>
        <p:nvSpPr>
          <p:cNvPr id="5" name="Text Placeholder 4"/>
          <p:cNvSpPr>
            <a:spLocks noGrp="1"/>
          </p:cNvSpPr>
          <p:nvPr>
            <p:ph type="body" idx="4294967295"/>
          </p:nvPr>
        </p:nvSpPr>
        <p:spPr>
          <a:xfrm>
            <a:off x="10817750" y="6500983"/>
            <a:ext cx="536050" cy="238318"/>
          </a:xfrm>
          <a:prstGeom prst="rect">
            <a:avLst/>
          </a:prstGeom>
        </p:spPr>
        <p:txBody>
          <a:bodyPr>
            <a:normAutofit fontScale="40000" lnSpcReduction="20000"/>
          </a:bodyPr>
          <a:lstStyle/>
          <a:p>
            <a:endParaRPr lang="en-AU" dirty="0"/>
          </a:p>
        </p:txBody>
      </p:sp>
      <p:pic>
        <p:nvPicPr>
          <p:cNvPr id="2050" name="Picture 2">
            <a:extLst>
              <a:ext uri="{FF2B5EF4-FFF2-40B4-BE49-F238E27FC236}">
                <a16:creationId xmlns:a16="http://schemas.microsoft.com/office/drawing/2014/main" id="{B54CE72D-B820-5D8F-00B9-68774ADDC2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 t="1" r="15" b="22480"/>
          <a:stretch/>
        </p:blipFill>
        <p:spPr bwMode="auto">
          <a:xfrm>
            <a:off x="7754769" y="1988897"/>
            <a:ext cx="3896743" cy="4009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140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000" y="1260000"/>
            <a:ext cx="4112300" cy="486107"/>
          </a:xfrm>
        </p:spPr>
        <p:txBody>
          <a:bodyPr>
            <a:normAutofit/>
          </a:bodyPr>
          <a:lstStyle/>
          <a:p>
            <a:r>
              <a:rPr lang="en-US" dirty="0"/>
              <a:t>Challenges</a:t>
            </a:r>
            <a:endParaRPr lang="en-AU" dirty="0"/>
          </a:p>
        </p:txBody>
      </p:sp>
      <p:sp>
        <p:nvSpPr>
          <p:cNvPr id="3" name="Content Placeholder 2"/>
          <p:cNvSpPr>
            <a:spLocks noGrp="1"/>
          </p:cNvSpPr>
          <p:nvPr>
            <p:ph idx="19"/>
          </p:nvPr>
        </p:nvSpPr>
        <p:spPr>
          <a:xfrm>
            <a:off x="828001" y="1965217"/>
            <a:ext cx="10525799" cy="4316654"/>
          </a:xfrm>
        </p:spPr>
        <p:txBody>
          <a:bodyPr/>
          <a:lstStyle/>
          <a:p>
            <a:r>
              <a:rPr lang="en-US" sz="2000" dirty="0"/>
              <a:t>Having a prior operating example can be a hinderance rather than a benefit, as people may assume that you can just do what was done before or even extrapolate from that example without sufficient consideration of the implications of the changes, no matter how small. E.g. a similar project with slightly higher operating pressure, or slightly different H2/NG composition, or slightly larger diameter shouldn’t be a big problem, right? </a:t>
            </a:r>
          </a:p>
          <a:p>
            <a:r>
              <a:rPr lang="en-US" sz="2000" dirty="0"/>
              <a:t>When starting from scratch, we are forced to do the work and </a:t>
            </a:r>
            <a:r>
              <a:rPr lang="en-US" sz="2000" i="1" dirty="0"/>
              <a:t>engineering</a:t>
            </a:r>
            <a:r>
              <a:rPr lang="en-US" sz="2000" dirty="0"/>
              <a:t> to understand what we don’t know and establish, with sufficient justification and evidence, the requirements and “right way” to design the new thing.</a:t>
            </a:r>
          </a:p>
        </p:txBody>
      </p:sp>
      <p:sp>
        <p:nvSpPr>
          <p:cNvPr id="4" name="Text Placeholder 3"/>
          <p:cNvSpPr>
            <a:spLocks noGrp="1"/>
          </p:cNvSpPr>
          <p:nvPr>
            <p:ph type="body" idx="4294967295"/>
          </p:nvPr>
        </p:nvSpPr>
        <p:spPr>
          <a:xfrm>
            <a:off x="809458" y="6500982"/>
            <a:ext cx="3692855" cy="268478"/>
          </a:xfrm>
          <a:prstGeom prst="rect">
            <a:avLst/>
          </a:prstGeom>
        </p:spPr>
        <p:txBody>
          <a:bodyPr/>
          <a:lstStyle/>
          <a:p>
            <a:endParaRPr lang="en-AU" dirty="0"/>
          </a:p>
        </p:txBody>
      </p:sp>
      <p:sp>
        <p:nvSpPr>
          <p:cNvPr id="5" name="Text Placeholder 4"/>
          <p:cNvSpPr>
            <a:spLocks noGrp="1"/>
          </p:cNvSpPr>
          <p:nvPr>
            <p:ph type="body" idx="4294967295"/>
          </p:nvPr>
        </p:nvSpPr>
        <p:spPr>
          <a:xfrm>
            <a:off x="10817750" y="6500983"/>
            <a:ext cx="536050" cy="238318"/>
          </a:xfrm>
          <a:prstGeom prst="rect">
            <a:avLst/>
          </a:prstGeom>
        </p:spPr>
        <p:txBody>
          <a:bodyPr>
            <a:normAutofit fontScale="40000" lnSpcReduction="20000"/>
          </a:bodyPr>
          <a:lstStyle/>
          <a:p>
            <a:endParaRPr lang="en-AU" dirty="0"/>
          </a:p>
        </p:txBody>
      </p:sp>
      <p:pic>
        <p:nvPicPr>
          <p:cNvPr id="6" name="Picture 5">
            <a:extLst>
              <a:ext uri="{FF2B5EF4-FFF2-40B4-BE49-F238E27FC236}">
                <a16:creationId xmlns:a16="http://schemas.microsoft.com/office/drawing/2014/main" id="{1CC50964-2A96-61CC-7810-21B1C8C2F12A}"/>
              </a:ext>
            </a:extLst>
          </p:cNvPr>
          <p:cNvPicPr>
            <a:picLocks noChangeAspect="1"/>
          </p:cNvPicPr>
          <p:nvPr/>
        </p:nvPicPr>
        <p:blipFill>
          <a:blip r:embed="rId3"/>
          <a:stretch>
            <a:fillRect/>
          </a:stretch>
        </p:blipFill>
        <p:spPr>
          <a:xfrm>
            <a:off x="2990213" y="4325806"/>
            <a:ext cx="6201372" cy="2077460"/>
          </a:xfrm>
          <a:prstGeom prst="rect">
            <a:avLst/>
          </a:prstGeom>
        </p:spPr>
      </p:pic>
    </p:spTree>
    <p:extLst>
      <p:ext uri="{BB962C8B-B14F-4D97-AF65-F5344CB8AC3E}">
        <p14:creationId xmlns:p14="http://schemas.microsoft.com/office/powerpoint/2010/main" val="3644219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000" y="1260000"/>
            <a:ext cx="5534700" cy="486107"/>
          </a:xfrm>
        </p:spPr>
        <p:txBody>
          <a:bodyPr>
            <a:normAutofit/>
          </a:bodyPr>
          <a:lstStyle/>
          <a:p>
            <a:r>
              <a:rPr lang="en-US" dirty="0"/>
              <a:t>Sharing Background Information</a:t>
            </a:r>
          </a:p>
        </p:txBody>
      </p:sp>
      <p:sp>
        <p:nvSpPr>
          <p:cNvPr id="3" name="Content Placeholder 2"/>
          <p:cNvSpPr>
            <a:spLocks noGrp="1"/>
          </p:cNvSpPr>
          <p:nvPr>
            <p:ph idx="19"/>
          </p:nvPr>
        </p:nvSpPr>
        <p:spPr>
          <a:xfrm>
            <a:off x="828000" y="1988896"/>
            <a:ext cx="7351594" cy="3783254"/>
          </a:xfrm>
        </p:spPr>
        <p:txBody>
          <a:bodyPr/>
          <a:lstStyle/>
          <a:p>
            <a:r>
              <a:rPr lang="en-US" dirty="0"/>
              <a:t>Current methods</a:t>
            </a:r>
          </a:p>
          <a:p>
            <a:pPr lvl="1"/>
            <a:r>
              <a:rPr lang="en-US" dirty="0"/>
              <a:t>Revisions to standards</a:t>
            </a:r>
          </a:p>
          <a:p>
            <a:pPr lvl="1"/>
            <a:r>
              <a:rPr lang="en-US" dirty="0"/>
              <a:t>Interim documents (research papers, CoPs, CERs)</a:t>
            </a:r>
          </a:p>
          <a:p>
            <a:pPr lvl="2"/>
            <a:r>
              <a:rPr lang="en-US" dirty="0" err="1"/>
              <a:t>FFCrC</a:t>
            </a:r>
            <a:r>
              <a:rPr lang="en-US" dirty="0"/>
              <a:t> Portal, signup is easy! </a:t>
            </a:r>
          </a:p>
          <a:p>
            <a:pPr lvl="1"/>
            <a:r>
              <a:rPr lang="en-US" dirty="0"/>
              <a:t>Conferences (like this symposium)</a:t>
            </a:r>
          </a:p>
          <a:p>
            <a:pPr lvl="1"/>
            <a:r>
              <a:rPr lang="en-US" dirty="0"/>
              <a:t>Involvement in standards committees (anyone can get involved, you don’t need to be an “expert”!)</a:t>
            </a:r>
          </a:p>
          <a:p>
            <a:endParaRPr lang="en-AU" dirty="0"/>
          </a:p>
        </p:txBody>
      </p:sp>
      <p:sp>
        <p:nvSpPr>
          <p:cNvPr id="4" name="Text Placeholder 3"/>
          <p:cNvSpPr>
            <a:spLocks noGrp="1"/>
          </p:cNvSpPr>
          <p:nvPr>
            <p:ph type="body" idx="4294967295"/>
          </p:nvPr>
        </p:nvSpPr>
        <p:spPr>
          <a:xfrm>
            <a:off x="809458" y="6500982"/>
            <a:ext cx="3692855" cy="268478"/>
          </a:xfrm>
          <a:prstGeom prst="rect">
            <a:avLst/>
          </a:prstGeom>
        </p:spPr>
        <p:txBody>
          <a:bodyPr/>
          <a:lstStyle/>
          <a:p>
            <a:endParaRPr lang="en-AU" dirty="0"/>
          </a:p>
        </p:txBody>
      </p:sp>
      <p:sp>
        <p:nvSpPr>
          <p:cNvPr id="5" name="Text Placeholder 4"/>
          <p:cNvSpPr>
            <a:spLocks noGrp="1"/>
          </p:cNvSpPr>
          <p:nvPr>
            <p:ph type="body" idx="4294967295"/>
          </p:nvPr>
        </p:nvSpPr>
        <p:spPr>
          <a:xfrm>
            <a:off x="10817750" y="6500983"/>
            <a:ext cx="536050" cy="238318"/>
          </a:xfrm>
          <a:prstGeom prst="rect">
            <a:avLst/>
          </a:prstGeom>
        </p:spPr>
        <p:txBody>
          <a:bodyPr>
            <a:normAutofit fontScale="40000" lnSpcReduction="20000"/>
          </a:bodyPr>
          <a:lstStyle/>
          <a:p>
            <a:endParaRPr lang="en-AU" dirty="0"/>
          </a:p>
        </p:txBody>
      </p:sp>
      <p:pic>
        <p:nvPicPr>
          <p:cNvPr id="7" name="Picture 6">
            <a:extLst>
              <a:ext uri="{FF2B5EF4-FFF2-40B4-BE49-F238E27FC236}">
                <a16:creationId xmlns:a16="http://schemas.microsoft.com/office/drawing/2014/main" id="{EC92F789-19CE-3720-9C15-C9C863151E84}"/>
              </a:ext>
            </a:extLst>
          </p:cNvPr>
          <p:cNvPicPr>
            <a:picLocks noChangeAspect="1"/>
          </p:cNvPicPr>
          <p:nvPr/>
        </p:nvPicPr>
        <p:blipFill>
          <a:blip r:embed="rId3"/>
          <a:stretch>
            <a:fillRect/>
          </a:stretch>
        </p:blipFill>
        <p:spPr>
          <a:xfrm>
            <a:off x="7902077" y="1847856"/>
            <a:ext cx="4060754" cy="4653126"/>
          </a:xfrm>
          <a:prstGeom prst="rect">
            <a:avLst/>
          </a:prstGeom>
          <a:ln>
            <a:solidFill>
              <a:schemeClr val="tx1"/>
            </a:solidFill>
          </a:ln>
        </p:spPr>
      </p:pic>
    </p:spTree>
    <p:extLst>
      <p:ext uri="{BB962C8B-B14F-4D97-AF65-F5344CB8AC3E}">
        <p14:creationId xmlns:p14="http://schemas.microsoft.com/office/powerpoint/2010/main" val="846218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000" y="1260000"/>
            <a:ext cx="5534700" cy="486107"/>
          </a:xfrm>
        </p:spPr>
        <p:txBody>
          <a:bodyPr>
            <a:normAutofit/>
          </a:bodyPr>
          <a:lstStyle/>
          <a:p>
            <a:r>
              <a:rPr lang="en-US" dirty="0"/>
              <a:t>Sharing Background Information</a:t>
            </a:r>
          </a:p>
        </p:txBody>
      </p:sp>
      <p:sp>
        <p:nvSpPr>
          <p:cNvPr id="3" name="Content Placeholder 2"/>
          <p:cNvSpPr>
            <a:spLocks noGrp="1"/>
          </p:cNvSpPr>
          <p:nvPr>
            <p:ph idx="19"/>
          </p:nvPr>
        </p:nvSpPr>
        <p:spPr>
          <a:xfrm>
            <a:off x="828000" y="1988896"/>
            <a:ext cx="10226993" cy="4062583"/>
          </a:xfrm>
        </p:spPr>
        <p:txBody>
          <a:bodyPr/>
          <a:lstStyle/>
          <a:p>
            <a:r>
              <a:rPr lang="en-US" dirty="0"/>
              <a:t>Ideas (not all mine!)</a:t>
            </a:r>
          </a:p>
          <a:p>
            <a:pPr lvl="1"/>
            <a:r>
              <a:rPr lang="en-US" dirty="0"/>
              <a:t>Informative appendices (sometimes done but could we do better?)</a:t>
            </a:r>
          </a:p>
          <a:p>
            <a:pPr lvl="1"/>
            <a:r>
              <a:rPr lang="en-US" dirty="0"/>
              <a:t>Training courses could be provided by the standards bodies themselves (one off investment and recoups some costs)</a:t>
            </a:r>
          </a:p>
          <a:p>
            <a:pPr lvl="1"/>
            <a:r>
              <a:rPr lang="en-US" dirty="0"/>
              <a:t>Wiki’s or FAQ portals, particularly useful for interpretation (AS2885.info is one example)</a:t>
            </a:r>
          </a:p>
          <a:p>
            <a:pPr lvl="1"/>
            <a:r>
              <a:rPr lang="en-US" dirty="0"/>
              <a:t>Establish “Collaboration Leads” for each standards committee to liaise with their global counterparts</a:t>
            </a:r>
          </a:p>
          <a:p>
            <a:endParaRPr lang="en-US" dirty="0"/>
          </a:p>
          <a:p>
            <a:r>
              <a:rPr lang="en-US" dirty="0"/>
              <a:t>Remember, many committee members are volunteers with day jobs!</a:t>
            </a:r>
          </a:p>
          <a:p>
            <a:pPr lvl="1"/>
            <a:endParaRPr lang="en-US" dirty="0"/>
          </a:p>
          <a:p>
            <a:pPr lvl="1"/>
            <a:endParaRPr lang="en-US" dirty="0"/>
          </a:p>
          <a:p>
            <a:pPr lvl="1"/>
            <a:endParaRPr lang="en-US" dirty="0"/>
          </a:p>
          <a:p>
            <a:endParaRPr lang="en-AU" dirty="0"/>
          </a:p>
        </p:txBody>
      </p:sp>
      <p:sp>
        <p:nvSpPr>
          <p:cNvPr id="4" name="Text Placeholder 3"/>
          <p:cNvSpPr>
            <a:spLocks noGrp="1"/>
          </p:cNvSpPr>
          <p:nvPr>
            <p:ph type="body" idx="4294967295"/>
          </p:nvPr>
        </p:nvSpPr>
        <p:spPr>
          <a:xfrm>
            <a:off x="809458" y="6500982"/>
            <a:ext cx="3692855" cy="268478"/>
          </a:xfrm>
          <a:prstGeom prst="rect">
            <a:avLst/>
          </a:prstGeom>
        </p:spPr>
        <p:txBody>
          <a:bodyPr/>
          <a:lstStyle/>
          <a:p>
            <a:endParaRPr lang="en-AU" dirty="0"/>
          </a:p>
        </p:txBody>
      </p:sp>
      <p:sp>
        <p:nvSpPr>
          <p:cNvPr id="5" name="Text Placeholder 4"/>
          <p:cNvSpPr>
            <a:spLocks noGrp="1"/>
          </p:cNvSpPr>
          <p:nvPr>
            <p:ph type="body" idx="4294967295"/>
          </p:nvPr>
        </p:nvSpPr>
        <p:spPr>
          <a:xfrm>
            <a:off x="10817750" y="6500983"/>
            <a:ext cx="536050" cy="238318"/>
          </a:xfrm>
          <a:prstGeom prst="rect">
            <a:avLst/>
          </a:prstGeom>
        </p:spPr>
        <p:txBody>
          <a:bodyPr>
            <a:normAutofit fontScale="40000" lnSpcReduction="20000"/>
          </a:bodyPr>
          <a:lstStyle/>
          <a:p>
            <a:endParaRPr lang="en-AU" dirty="0"/>
          </a:p>
        </p:txBody>
      </p:sp>
    </p:spTree>
    <p:extLst>
      <p:ext uri="{BB962C8B-B14F-4D97-AF65-F5344CB8AC3E}">
        <p14:creationId xmlns:p14="http://schemas.microsoft.com/office/powerpoint/2010/main" val="1560562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000" y="1260000"/>
            <a:ext cx="6233200" cy="486107"/>
          </a:xfrm>
        </p:spPr>
        <p:txBody>
          <a:bodyPr>
            <a:normAutofit fontScale="90000"/>
          </a:bodyPr>
          <a:lstStyle/>
          <a:p>
            <a:r>
              <a:rPr lang="en-US" dirty="0"/>
              <a:t>Getting things done in a changing landscape</a:t>
            </a:r>
            <a:endParaRPr lang="en-AU" dirty="0"/>
          </a:p>
        </p:txBody>
      </p:sp>
      <p:sp>
        <p:nvSpPr>
          <p:cNvPr id="3" name="Content Placeholder 2"/>
          <p:cNvSpPr>
            <a:spLocks noGrp="1"/>
          </p:cNvSpPr>
          <p:nvPr>
            <p:ph idx="19"/>
          </p:nvPr>
        </p:nvSpPr>
        <p:spPr>
          <a:xfrm>
            <a:off x="828000" y="1988896"/>
            <a:ext cx="7678047" cy="4167355"/>
          </a:xfrm>
        </p:spPr>
        <p:txBody>
          <a:bodyPr/>
          <a:lstStyle/>
          <a:p>
            <a:r>
              <a:rPr lang="en-US" dirty="0"/>
              <a:t>Pressure is on designers, suppliers and operators to keep up to date with the latest research, and have a deep understanding of fundamentals (not just the standards) to inform decision making.</a:t>
            </a:r>
          </a:p>
          <a:p>
            <a:r>
              <a:rPr lang="en-US" dirty="0"/>
              <a:t>More important than ever to stay connected across the industry and help each other out, share information.</a:t>
            </a:r>
          </a:p>
          <a:p>
            <a:r>
              <a:rPr lang="en-US" dirty="0"/>
              <a:t>Sharing learnings from pilot or first mover projects (number of these presentations at this conference)</a:t>
            </a:r>
          </a:p>
          <a:p>
            <a:r>
              <a:rPr lang="en-US" dirty="0"/>
              <a:t>R&amp;D in parallel to project delivery and regular assessment of implications to project (cost and time vs. benefit analysis)</a:t>
            </a:r>
          </a:p>
          <a:p>
            <a:endParaRPr lang="en-AU" dirty="0"/>
          </a:p>
        </p:txBody>
      </p:sp>
      <p:sp>
        <p:nvSpPr>
          <p:cNvPr id="4" name="Text Placeholder 3"/>
          <p:cNvSpPr>
            <a:spLocks noGrp="1"/>
          </p:cNvSpPr>
          <p:nvPr>
            <p:ph type="body" idx="4294967295"/>
          </p:nvPr>
        </p:nvSpPr>
        <p:spPr>
          <a:xfrm>
            <a:off x="809458" y="6500982"/>
            <a:ext cx="3692855" cy="268478"/>
          </a:xfrm>
          <a:prstGeom prst="rect">
            <a:avLst/>
          </a:prstGeom>
        </p:spPr>
        <p:txBody>
          <a:bodyPr/>
          <a:lstStyle/>
          <a:p>
            <a:endParaRPr lang="en-AU" dirty="0"/>
          </a:p>
        </p:txBody>
      </p:sp>
      <p:sp>
        <p:nvSpPr>
          <p:cNvPr id="5" name="Text Placeholder 4"/>
          <p:cNvSpPr>
            <a:spLocks noGrp="1"/>
          </p:cNvSpPr>
          <p:nvPr>
            <p:ph type="body" idx="4294967295"/>
          </p:nvPr>
        </p:nvSpPr>
        <p:spPr>
          <a:xfrm>
            <a:off x="10817750" y="6500983"/>
            <a:ext cx="536050" cy="238318"/>
          </a:xfrm>
          <a:prstGeom prst="rect">
            <a:avLst/>
          </a:prstGeom>
        </p:spPr>
        <p:txBody>
          <a:bodyPr>
            <a:normAutofit fontScale="40000" lnSpcReduction="20000"/>
          </a:bodyPr>
          <a:lstStyle/>
          <a:p>
            <a:endParaRPr lang="en-AU" dirty="0"/>
          </a:p>
        </p:txBody>
      </p:sp>
      <p:pic>
        <p:nvPicPr>
          <p:cNvPr id="10" name="Picture 9" descr="A card with different logos&#10;&#10;Description automatically generated with medium confidence">
            <a:extLst>
              <a:ext uri="{FF2B5EF4-FFF2-40B4-BE49-F238E27FC236}">
                <a16:creationId xmlns:a16="http://schemas.microsoft.com/office/drawing/2014/main" id="{CCB1409D-D39A-F7DB-6F51-791A3BC7AA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0722" y="2875173"/>
            <a:ext cx="3686013" cy="2541181"/>
          </a:xfrm>
          <a:prstGeom prst="rect">
            <a:avLst/>
          </a:prstGeom>
        </p:spPr>
      </p:pic>
    </p:spTree>
    <p:extLst>
      <p:ext uri="{BB962C8B-B14F-4D97-AF65-F5344CB8AC3E}">
        <p14:creationId xmlns:p14="http://schemas.microsoft.com/office/powerpoint/2010/main" val="1061450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B31.12 Changes</a:t>
            </a:r>
            <a:endParaRPr lang="en-AU" dirty="0"/>
          </a:p>
        </p:txBody>
      </p:sp>
      <p:sp>
        <p:nvSpPr>
          <p:cNvPr id="7" name="Content Placeholder 6">
            <a:extLst>
              <a:ext uri="{FF2B5EF4-FFF2-40B4-BE49-F238E27FC236}">
                <a16:creationId xmlns:a16="http://schemas.microsoft.com/office/drawing/2014/main" id="{F85E5A40-67B8-17BE-256F-D24B99E9BC0C}"/>
              </a:ext>
            </a:extLst>
          </p:cNvPr>
          <p:cNvSpPr>
            <a:spLocks noGrp="1"/>
          </p:cNvSpPr>
          <p:nvPr>
            <p:ph idx="1"/>
          </p:nvPr>
        </p:nvSpPr>
        <p:spPr/>
        <p:txBody>
          <a:bodyPr/>
          <a:lstStyle/>
          <a:p>
            <a:endParaRPr lang="en-AU"/>
          </a:p>
        </p:txBody>
      </p:sp>
    </p:spTree>
    <p:extLst>
      <p:ext uri="{BB962C8B-B14F-4D97-AF65-F5344CB8AC3E}">
        <p14:creationId xmlns:p14="http://schemas.microsoft.com/office/powerpoint/2010/main" val="1070065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000" y="1260000"/>
            <a:ext cx="6233200" cy="486107"/>
          </a:xfrm>
        </p:spPr>
        <p:txBody>
          <a:bodyPr>
            <a:normAutofit/>
          </a:bodyPr>
          <a:lstStyle/>
          <a:p>
            <a:r>
              <a:rPr lang="en-US" dirty="0"/>
              <a:t>B31.12 Changes</a:t>
            </a:r>
            <a:endParaRPr lang="en-AU" dirty="0"/>
          </a:p>
        </p:txBody>
      </p:sp>
      <p:sp>
        <p:nvSpPr>
          <p:cNvPr id="3" name="Content Placeholder 2"/>
          <p:cNvSpPr>
            <a:spLocks noGrp="1"/>
          </p:cNvSpPr>
          <p:nvPr>
            <p:ph idx="19"/>
          </p:nvPr>
        </p:nvSpPr>
        <p:spPr/>
        <p:txBody>
          <a:bodyPr/>
          <a:lstStyle/>
          <a:p>
            <a:r>
              <a:rPr lang="en-US" dirty="0"/>
              <a:t>Presentation by Simon Slater from Rosen – </a:t>
            </a:r>
            <a:r>
              <a:rPr lang="en-US" i="1" dirty="0"/>
              <a:t>Consensus Engineering Requirements for Hydrogen and Hydrogen Blend Pipelines</a:t>
            </a:r>
            <a:endParaRPr lang="en-US" dirty="0"/>
          </a:p>
          <a:p>
            <a:r>
              <a:rPr lang="en-US" dirty="0"/>
              <a:t>Presentation covered:</a:t>
            </a:r>
          </a:p>
          <a:p>
            <a:pPr lvl="1"/>
            <a:r>
              <a:rPr lang="en-US" dirty="0"/>
              <a:t>Background of issues with B31.12 currently</a:t>
            </a:r>
          </a:p>
          <a:p>
            <a:pPr lvl="1"/>
            <a:r>
              <a:rPr lang="en-US" dirty="0"/>
              <a:t>Intent for B31.12 moving forward</a:t>
            </a:r>
          </a:p>
          <a:p>
            <a:pPr lvl="1"/>
            <a:r>
              <a:rPr lang="en-US" dirty="0"/>
              <a:t>Key stakeholders involved in developing the CERs</a:t>
            </a:r>
          </a:p>
          <a:p>
            <a:pPr lvl="1"/>
            <a:r>
              <a:rPr lang="en-US" dirty="0"/>
              <a:t>Process for developing CERs and implementing into next revision</a:t>
            </a:r>
          </a:p>
          <a:p>
            <a:pPr lvl="1"/>
            <a:r>
              <a:rPr lang="en-US" dirty="0"/>
              <a:t>Summary of key technical items identified to date</a:t>
            </a:r>
          </a:p>
          <a:p>
            <a:pPr lvl="1"/>
            <a:endParaRPr lang="en-US" dirty="0"/>
          </a:p>
          <a:p>
            <a:pPr lvl="1"/>
            <a:endParaRPr lang="en-US" dirty="0"/>
          </a:p>
        </p:txBody>
      </p:sp>
      <p:sp>
        <p:nvSpPr>
          <p:cNvPr id="4" name="Text Placeholder 3"/>
          <p:cNvSpPr>
            <a:spLocks noGrp="1"/>
          </p:cNvSpPr>
          <p:nvPr>
            <p:ph type="body" idx="4294967295"/>
          </p:nvPr>
        </p:nvSpPr>
        <p:spPr>
          <a:xfrm>
            <a:off x="809458" y="6500982"/>
            <a:ext cx="3692855" cy="268478"/>
          </a:xfrm>
          <a:prstGeom prst="rect">
            <a:avLst/>
          </a:prstGeom>
        </p:spPr>
        <p:txBody>
          <a:bodyPr/>
          <a:lstStyle/>
          <a:p>
            <a:endParaRPr lang="en-AU" dirty="0"/>
          </a:p>
        </p:txBody>
      </p:sp>
      <p:sp>
        <p:nvSpPr>
          <p:cNvPr id="5" name="Text Placeholder 4"/>
          <p:cNvSpPr>
            <a:spLocks noGrp="1"/>
          </p:cNvSpPr>
          <p:nvPr>
            <p:ph type="body" idx="4294967295"/>
          </p:nvPr>
        </p:nvSpPr>
        <p:spPr>
          <a:xfrm>
            <a:off x="10817750" y="6500983"/>
            <a:ext cx="536050" cy="238318"/>
          </a:xfrm>
          <a:prstGeom prst="rect">
            <a:avLst/>
          </a:prstGeom>
        </p:spPr>
        <p:txBody>
          <a:bodyPr>
            <a:normAutofit fontScale="40000" lnSpcReduction="20000"/>
          </a:bodyPr>
          <a:lstStyle/>
          <a:p>
            <a:endParaRPr lang="en-AU" dirty="0"/>
          </a:p>
        </p:txBody>
      </p:sp>
    </p:spTree>
    <p:extLst>
      <p:ext uri="{BB962C8B-B14F-4D97-AF65-F5344CB8AC3E}">
        <p14:creationId xmlns:p14="http://schemas.microsoft.com/office/powerpoint/2010/main" val="35839680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M-QUALITY-SLIDE" val="2023-09-13 20:50:13"/>
  <p:tag name="KM-CONTENT-SLIDE" val="2023-09-13 20:50: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99965-TEM-009-r8 - Power Point Presentation.pptx" id="{44884C9F-BAF3-44A7-9B7F-5F133FFAB4FB}" vid="{3803011D-F0A4-41D1-9BAA-F1373C9884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239C78A39FF74E9BE43FBFCE66ACDA" ma:contentTypeVersion="20" ma:contentTypeDescription="Create a new document." ma:contentTypeScope="" ma:versionID="a869af6e000c808a120dfd8de743f44e">
  <xsd:schema xmlns:xsd="http://www.w3.org/2001/XMLSchema" xmlns:xs="http://www.w3.org/2001/XMLSchema" xmlns:p="http://schemas.microsoft.com/office/2006/metadata/properties" xmlns:ns2="8a76f70c-e4de-468a-83fe-23b8b84b6263" xmlns:ns3="4e07cc90-abce-46ac-99bf-25584fa1a906" xmlns:ns4="e35f1a1b-9455-4987-aeba-2c5d3ff84d62" targetNamespace="http://schemas.microsoft.com/office/2006/metadata/properties" ma:root="true" ma:fieldsID="042f3dc8be2efe387775545f4897f95b" ns2:_="" ns3:_="" ns4:_="">
    <xsd:import namespace="8a76f70c-e4de-468a-83fe-23b8b84b6263"/>
    <xsd:import namespace="4e07cc90-abce-46ac-99bf-25584fa1a906"/>
    <xsd:import namespace="e35f1a1b-9455-4987-aeba-2c5d3ff84d6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MediaLengthInSeconds" minOccurs="0"/>
                <xsd:element ref="ns4: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76f70c-e4de-468a-83fe-23b8b84b62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a7b88db-b703-4d04-81b7-e61a8f0436e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e07cc90-abce-46ac-99bf-25584fa1a90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35f1a1b-9455-4987-aeba-2c5d3ff84d62"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365044ba-0430-49f4-a201-87e7242bc9f6}" ma:internalName="TaxCatchAll" ma:showField="CatchAllData" ma:web="e35f1a1b-9455-4987-aeba-2c5d3ff84d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35f1a1b-9455-4987-aeba-2c5d3ff84d62" xsi:nil="true"/>
    <lcf76f155ced4ddcb4097134ff3c332f xmlns="8a76f70c-e4de-468a-83fe-23b8b84b626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771F5CA-8FC2-47AD-9B0E-C8D4B0CD92E1}"/>
</file>

<file path=customXml/itemProps2.xml><?xml version="1.0" encoding="utf-8"?>
<ds:datastoreItem xmlns:ds="http://schemas.openxmlformats.org/officeDocument/2006/customXml" ds:itemID="{EF4F54EE-F187-400D-8B39-A703AD83B065}"/>
</file>

<file path=customXml/itemProps3.xml><?xml version="1.0" encoding="utf-8"?>
<ds:datastoreItem xmlns:ds="http://schemas.openxmlformats.org/officeDocument/2006/customXml" ds:itemID="{22349B4F-AA9E-4367-B265-3847FEE86888}"/>
</file>

<file path=docProps/app.xml><?xml version="1.0" encoding="utf-8"?>
<Properties xmlns="http://schemas.openxmlformats.org/officeDocument/2006/extended-properties" xmlns:vt="http://schemas.openxmlformats.org/officeDocument/2006/docPropsVTypes">
  <Template>99965-TEM-009-r8 - Power Point Presentation</Template>
  <TotalTime>5197</TotalTime>
  <Words>2139</Words>
  <Application>Microsoft Office PowerPoint</Application>
  <PresentationFormat>Widescreen</PresentationFormat>
  <Paragraphs>137</Paragraphs>
  <Slides>16</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Emerging Fuels Symposium 2024 Recap</vt:lpstr>
      <vt:lpstr>Standardisation</vt:lpstr>
      <vt:lpstr>Challenges</vt:lpstr>
      <vt:lpstr>Challenges</vt:lpstr>
      <vt:lpstr>Sharing Background Information</vt:lpstr>
      <vt:lpstr>Sharing Background Information</vt:lpstr>
      <vt:lpstr>Getting things done in a changing landscape</vt:lpstr>
      <vt:lpstr>B31.12 Changes</vt:lpstr>
      <vt:lpstr>B31.12 Changes</vt:lpstr>
      <vt:lpstr>B31.12 Changes</vt:lpstr>
      <vt:lpstr>B31.12 Changes</vt:lpstr>
      <vt:lpstr>B31.12 Changes</vt:lpstr>
      <vt:lpstr>B31.12 Changes</vt:lpstr>
      <vt:lpstr>B31.12 Changes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Zachary Hill</dc:creator>
  <cp:lastModifiedBy>Zachary Hill</cp:lastModifiedBy>
  <cp:revision>31</cp:revision>
  <dcterms:created xsi:type="dcterms:W3CDTF">2024-05-30T02:36:42Z</dcterms:created>
  <dcterms:modified xsi:type="dcterms:W3CDTF">2024-06-26T04:05:40Z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0x010100D7239C78A39FF74E9BE43FBFCE66ACDA</vt:lpwstr>
  </property>
</Properties>
</file>