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6"/>
  </p:notesMasterIdLst>
  <p:sldIdLst>
    <p:sldId id="267" r:id="rId5"/>
    <p:sldId id="396" r:id="rId6"/>
    <p:sldId id="395" r:id="rId7"/>
    <p:sldId id="400" r:id="rId8"/>
    <p:sldId id="401" r:id="rId9"/>
    <p:sldId id="402" r:id="rId10"/>
    <p:sldId id="403" r:id="rId11"/>
    <p:sldId id="404" r:id="rId12"/>
    <p:sldId id="398" r:id="rId13"/>
    <p:sldId id="268" r:id="rId14"/>
    <p:sldId id="392" r:id="rId15"/>
    <p:sldId id="391" r:id="rId16"/>
    <p:sldId id="394" r:id="rId17"/>
    <p:sldId id="393" r:id="rId18"/>
    <p:sldId id="405" r:id="rId19"/>
    <p:sldId id="1195" r:id="rId20"/>
    <p:sldId id="1196" r:id="rId21"/>
    <p:sldId id="1199" r:id="rId22"/>
    <p:sldId id="1198" r:id="rId23"/>
    <p:sldId id="1190" r:id="rId24"/>
    <p:sldId id="266" r:id="rId2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585A"/>
    <a:srgbClr val="1A448C"/>
    <a:srgbClr val="8EC5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3CDC9-BC28-407E-A9E9-71F2332D4352}" v="1" dt="2025-03-05T22:14:05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49"/>
    <p:restoredTop sz="91955" autoAdjust="0"/>
  </p:normalViewPr>
  <p:slideViewPr>
    <p:cSldViewPr snapToGrid="0" snapToObjects="1">
      <p:cViewPr varScale="1">
        <p:scale>
          <a:sx n="104" d="100"/>
          <a:sy n="104" d="100"/>
        </p:scale>
        <p:origin x="88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020FC-C627-4F8F-B21E-BABB3B2B6CD6}" type="datetimeFigureOut">
              <a:rPr lang="en-AU" smtClean="0"/>
              <a:t>11/03/2025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060E3-037F-4BB6-BD6F-6725BC9356C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49128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01234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6699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306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1665CD-8B47-49AD-A0AC-4D9D785BABB2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452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CA518-BC2C-985E-5B54-57BCDA70B2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669D11-C166-1837-3304-670FD63B4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2CF4DF-93E9-5154-E76B-B1BA0783B0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16BC86-51D3-935C-1A31-0C23C4BAE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665CD-8B47-49AD-A0AC-4D9D785BAB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4182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66673-1BF1-3DA0-1526-6D3047CDC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677273-CFBC-D484-F969-898F597714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2E7180-E2CD-99AE-B40C-0970B49C0A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80AE71-2DE3-5C12-D48F-848281B681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665CD-8B47-49AD-A0AC-4D9D785BAB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523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ADFE5-74B9-7107-F269-CF5799A1BB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15F49C-7B6C-5A0A-43BD-251DAD5A24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F22E1A-ED7D-3F4C-6ED7-7F448DFEA9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Let me know if access to pdf’s is required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82AD3B-7196-92AA-84C4-0936D5C623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665CD-8B47-49AD-A0AC-4D9D785BAB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3600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6CF7-3D58-2C1A-F78C-6F1E5134B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A9F57-BEFD-0ACC-B7B7-65469C34BC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31059B-5A50-47C8-4ABB-438D00FFB1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the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3A4FD5-B870-131F-8E99-AB2159DCA7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665CD-8B47-49AD-A0AC-4D9D785BAB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350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887E0-1A41-30CA-6E70-B433E9091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3E119E-50F5-0444-5A65-7192238FE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BF43DD-FC03-E2D1-BC68-6E8AFA2F21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the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DA4C2-1096-4467-8A6F-3287909D03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665CD-8B47-49AD-A0AC-4D9D785BAB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73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A0A03-DC33-6DB3-DE21-8CA3DB6C8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3F72C0-4A5C-08C7-5DB6-2367788625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20F232-1E5B-7768-9D7F-73B76AF596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F1066B-B534-8FA5-81BA-52B58840D2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94077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26DFB-75CA-1E4F-1045-60246324A4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A1CB78-B919-1136-111C-EB448A079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AA99E0-B9F9-A457-D1B3-B0AC48FCC5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567E9E-A052-27F3-206C-1BE3C5065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97525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8D5AB-EEE7-6A64-9CD2-BE285758A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E710CF-E79C-9115-DF15-E4C8A8943A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1E6E21-6798-4CF7-63E0-50C41C859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DE7B7-F855-77F7-87FC-94FEF8E0B6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4472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65740-740D-17F4-4447-AAD08FABF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7EB065-1274-8E98-1D76-67BA4E062F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DC39B0-42B7-3136-18A8-51C966F8D4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0D76C-A14F-3F71-DFD1-FD85BC49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396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84689-0068-1D15-13A6-E4175A121A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36EF37-CEC9-FC7E-F46F-B527C40EF9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885F6F-DDAA-04EE-3A3F-DBAF00213A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4AB320-9079-BE29-B40B-040778DEFD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7471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6F0EC-D96D-291E-DF32-EB31B882F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187083-D8AB-41E6-74A4-7C0179ACF6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F910D1-E0D0-70CB-5C62-73F8D808F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D9EA90-6B69-06DA-2923-D6ED0B2F68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87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92299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DF73-9F26-ADE4-5923-C1AB8EF25E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1967BB-A8AD-B845-F00F-56035A85E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3E6DE0-077B-14D6-280C-C89C887E7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B1D62-DF3B-35C7-3D33-6AC4843CED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F060E3-037F-4BB6-BD6F-6725BC9356C9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93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2169BFA-DD34-4A49-9B5A-1F29BCBB3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293" y="1309623"/>
            <a:ext cx="6802128" cy="2387600"/>
          </a:xfrm>
        </p:spPr>
        <p:txBody>
          <a:bodyPr anchor="b">
            <a:normAutofit/>
          </a:bodyPr>
          <a:lstStyle>
            <a:lvl1pPr algn="l">
              <a:defRPr sz="5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F514F855-A2C1-B647-8DDF-5EA3D63BE8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8293" y="3997431"/>
            <a:ext cx="6858000" cy="571062"/>
          </a:xfrm>
        </p:spPr>
        <p:txBody>
          <a:bodyPr/>
          <a:lstStyle>
            <a:lvl1pPr marL="0" indent="0" algn="l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B709E4-0A84-1247-8677-08181CB8F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0237" y="199629"/>
            <a:ext cx="1175815" cy="8523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10742-AE0D-2D4B-BEEB-613B1D4074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7257" y="0"/>
            <a:ext cx="1516743" cy="154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7801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93" y="448764"/>
            <a:ext cx="6224907" cy="497801"/>
          </a:xfrm>
        </p:spPr>
        <p:txBody>
          <a:bodyPr anchor="t">
            <a:normAutofit/>
          </a:bodyPr>
          <a:lstStyle>
            <a:lvl1pPr>
              <a:defRPr sz="3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1021089"/>
            <a:ext cx="5667822" cy="497801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slide sub title (if any)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33E2B3-52EB-0E41-9333-FC28914F8A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70761" y="4330854"/>
            <a:ext cx="972149" cy="7046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6E4959D-6655-4947-8861-58B3AAB04DA7}"/>
              </a:ext>
            </a:extLst>
          </p:cNvPr>
          <p:cNvCxnSpPr>
            <a:cxnSpLocks/>
          </p:cNvCxnSpPr>
          <p:nvPr userDrawn="1"/>
        </p:nvCxnSpPr>
        <p:spPr>
          <a:xfrm>
            <a:off x="581340" y="4697299"/>
            <a:ext cx="7360842" cy="0"/>
          </a:xfrm>
          <a:prstGeom prst="line">
            <a:avLst/>
          </a:prstGeom>
          <a:ln w="9525">
            <a:solidFill>
              <a:srgbClr val="5758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5992EB-FC4F-8547-A90D-F55AF8C56F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293711"/>
            <a:ext cx="5667375" cy="1916113"/>
          </a:xfrm>
        </p:spPr>
        <p:txBody>
          <a:bodyPr>
            <a:normAutofit/>
          </a:bodyPr>
          <a:lstStyle>
            <a:lvl1pPr>
              <a:defRPr sz="14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rgbClr val="1A448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71601B-0654-C742-BCD2-7B3C13CF15A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7257" y="0"/>
            <a:ext cx="1516743" cy="1544831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9A08D7C4-84B8-AF86-5A40-8765BB24F7C4}"/>
              </a:ext>
            </a:extLst>
          </p:cNvPr>
          <p:cNvSpPr txBox="1">
            <a:spLocks/>
          </p:cNvSpPr>
          <p:nvPr userDrawn="1"/>
        </p:nvSpPr>
        <p:spPr>
          <a:xfrm>
            <a:off x="85297" y="4789818"/>
            <a:ext cx="431169" cy="24571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C80229B-442E-40B8-B116-ADA270B19B5B}" type="slidenum">
              <a:rPr lang="en-US" sz="1050" b="1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en-US" sz="10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516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C405363-B2B7-4D46-B117-A4100EC5FA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59" t="22488" r="40499" b="31285"/>
          <a:stretch/>
        </p:blipFill>
        <p:spPr>
          <a:xfrm>
            <a:off x="0" y="-170205"/>
            <a:ext cx="9144000" cy="47422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97E1861-A619-364D-B5F1-ADE59A22DF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3774" y="2200897"/>
            <a:ext cx="7772400" cy="1790700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0BEBEA8-8E73-1D49-B3D8-75B60D549F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3774" y="4053774"/>
            <a:ext cx="6858000" cy="42829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C7DCEF-C72D-AE4B-864D-5BEF82FB1F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0237" y="199629"/>
            <a:ext cx="1175815" cy="8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63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A0A1BF-C49F-2045-AD1A-B455F14FC178}"/>
              </a:ext>
            </a:extLst>
          </p:cNvPr>
          <p:cNvSpPr/>
          <p:nvPr userDrawn="1"/>
        </p:nvSpPr>
        <p:spPr>
          <a:xfrm>
            <a:off x="0" y="1114236"/>
            <a:ext cx="9144000" cy="3557489"/>
          </a:xfrm>
          <a:prstGeom prst="rect">
            <a:avLst/>
          </a:prstGeom>
          <a:solidFill>
            <a:srgbClr val="1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95B62BE-6E8B-AE41-A1C1-AA90F30510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350" y="1863960"/>
            <a:ext cx="7772400" cy="1790700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6036A1D-6F6F-D54D-A1F6-764990FFCFB0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486350" y="3879818"/>
            <a:ext cx="6858000" cy="42829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FCB9F1-D1D4-0646-9C6E-6818F794CB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0237" y="199629"/>
            <a:ext cx="1175815" cy="8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909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2075A6C-654B-B343-ACD1-D7000A5E2BED}"/>
              </a:ext>
            </a:extLst>
          </p:cNvPr>
          <p:cNvSpPr/>
          <p:nvPr userDrawn="1"/>
        </p:nvSpPr>
        <p:spPr>
          <a:xfrm>
            <a:off x="0" y="1132403"/>
            <a:ext cx="9144000" cy="3539322"/>
          </a:xfrm>
          <a:prstGeom prst="rect">
            <a:avLst/>
          </a:prstGeom>
          <a:solidFill>
            <a:srgbClr val="8EC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59DA2D-1074-0844-A50A-DC05D7D4B2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6350" y="1863960"/>
            <a:ext cx="7772400" cy="1790700"/>
          </a:xfrm>
        </p:spPr>
        <p:txBody>
          <a:bodyPr anchor="b">
            <a:normAutofit/>
          </a:bodyPr>
          <a:lstStyle>
            <a:lvl1pPr algn="l">
              <a:defRPr sz="5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Section header slide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E25D63-D7AD-3743-BA74-38E5B969F4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6350" y="3879818"/>
            <a:ext cx="6858000" cy="42829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DE7DC3-EC0D-564F-BC19-9D5A78C0C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0237" y="199629"/>
            <a:ext cx="1175815" cy="85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54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515EE57-1CEB-8D4C-B086-829C1940EE0E}"/>
              </a:ext>
            </a:extLst>
          </p:cNvPr>
          <p:cNvSpPr/>
          <p:nvPr userDrawn="1"/>
        </p:nvSpPr>
        <p:spPr>
          <a:xfrm>
            <a:off x="0" y="1182935"/>
            <a:ext cx="9144000" cy="3129784"/>
          </a:xfrm>
          <a:prstGeom prst="rect">
            <a:avLst/>
          </a:prstGeom>
          <a:solidFill>
            <a:srgbClr val="1A4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FD8190-D209-FD4A-A39D-EBBCF287DDD4}"/>
              </a:ext>
            </a:extLst>
          </p:cNvPr>
          <p:cNvSpPr/>
          <p:nvPr userDrawn="1"/>
        </p:nvSpPr>
        <p:spPr>
          <a:xfrm>
            <a:off x="2971637" y="328860"/>
            <a:ext cx="4324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2200" b="1" i="0" dirty="0">
                <a:solidFill>
                  <a:srgbClr val="1A448C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Enabling the decarbonisation of Australia’s energy networks</a:t>
            </a:r>
            <a:endParaRPr lang="en-AU" sz="2200" b="1" i="0" dirty="0">
              <a:solidFill>
                <a:srgbClr val="1A4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4E6C6B-803A-E045-90F8-57997288F1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714525" y="244226"/>
            <a:ext cx="1148255" cy="8323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ABCAF8-46DF-4577-8766-98C28857C224}"/>
              </a:ext>
            </a:extLst>
          </p:cNvPr>
          <p:cNvSpPr txBox="1"/>
          <p:nvPr userDrawn="1"/>
        </p:nvSpPr>
        <p:spPr>
          <a:xfrm>
            <a:off x="2310307" y="3356591"/>
            <a:ext cx="45233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Fuels CRC is supported through the Australian Government’s Cooperative Research Centres Program. We gratefully acknowledge the cash and in-kind support from all our research, government and industry participants</a:t>
            </a:r>
            <a:r>
              <a:rPr lang="en-US"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9E5ACD-FD20-429E-8CE2-77BB2644BB8A}"/>
              </a:ext>
            </a:extLst>
          </p:cNvPr>
          <p:cNvSpPr txBox="1"/>
          <p:nvPr userDrawn="1"/>
        </p:nvSpPr>
        <p:spPr>
          <a:xfrm>
            <a:off x="3732272" y="1900980"/>
            <a:ext cx="2637492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futurefuelscrc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80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futurefuelscrc.com</a:t>
            </a: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6FF2F7C5-9723-422A-B95E-4013997CE9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436"/>
          <a:stretch/>
        </p:blipFill>
        <p:spPr>
          <a:xfrm>
            <a:off x="3400444" y="1900980"/>
            <a:ext cx="331828" cy="769441"/>
          </a:xfrm>
          <a:prstGeom prst="rect">
            <a:avLst/>
          </a:prstGeom>
        </p:spPr>
      </p:pic>
      <p:pic>
        <p:nvPicPr>
          <p:cNvPr id="4" name="Picture 3" descr="Blue text on a black background&#10;&#10;Description automatically generated">
            <a:extLst>
              <a:ext uri="{FF2B5EF4-FFF2-40B4-BE49-F238E27FC236}">
                <a16:creationId xmlns:a16="http://schemas.microsoft.com/office/drawing/2014/main" id="{31B286AE-878D-DE80-5CD8-8ABAB3E2DA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54520" y="4363134"/>
            <a:ext cx="4985554" cy="66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39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PRG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nhaltsplatzhalter 2">
            <a:extLst>
              <a:ext uri="{FF2B5EF4-FFF2-40B4-BE49-F238E27FC236}">
                <a16:creationId xmlns:a16="http://schemas.microsoft.com/office/drawing/2014/main" id="{408F14B3-637C-344C-970A-396E6E288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663" y="1228777"/>
            <a:ext cx="7886700" cy="3263504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2"/>
              </a:buClr>
              <a:buFont typeface="Arial" panose="020B0604020202020204" pitchFamily="34" charset="0"/>
              <a:buChar char="•"/>
              <a:defRPr sz="1875">
                <a:solidFill>
                  <a:schemeClr val="tx2"/>
                </a:solidFill>
                <a:latin typeface="+mj-lt"/>
              </a:defRPr>
            </a:lvl1pPr>
            <a:lvl2pPr>
              <a:buClr>
                <a:schemeClr val="accent2"/>
              </a:buClr>
              <a:defRPr sz="1500">
                <a:solidFill>
                  <a:schemeClr val="tx2"/>
                </a:solidFill>
                <a:latin typeface="+mj-lt"/>
              </a:defRPr>
            </a:lvl2pPr>
            <a:lvl3pPr>
              <a:buClr>
                <a:schemeClr val="accent2"/>
              </a:buClr>
              <a:defRPr sz="1350">
                <a:solidFill>
                  <a:schemeClr val="tx2"/>
                </a:solidFill>
                <a:latin typeface="+mj-lt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895C3D-F482-5D4A-B5F0-27D67BBEB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9" y="384572"/>
            <a:ext cx="7886700" cy="523478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1" name="Textplatzhalter 18">
            <a:extLst>
              <a:ext uri="{FF2B5EF4-FFF2-40B4-BE49-F238E27FC236}">
                <a16:creationId xmlns:a16="http://schemas.microsoft.com/office/drawing/2014/main" id="{52CCB764-B8CC-3C46-A76A-B6564CC24EA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5029" y="170313"/>
            <a:ext cx="4958144" cy="1751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900" spc="7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Kapitelüberschrift: Calibri / Cyan / 12pt / Zeichenabstand 1pt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1720A470-4E3D-574E-9764-7967C530C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4824" y="4910299"/>
            <a:ext cx="2057400" cy="23683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E512A31E-BF19-48BA-93F0-0D5F1421D1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0133F4EA-4ECC-AB40-B05B-7E6F04A0E0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663" y="4907757"/>
            <a:ext cx="2057400" cy="23938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12 April 2024</a:t>
            </a:r>
            <a:endParaRPr lang="en-GB" dirty="0"/>
          </a:p>
        </p:txBody>
      </p:sp>
      <p:pic>
        <p:nvPicPr>
          <p:cNvPr id="5" name="Grafik 4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087ADE70-23F7-0FCC-3100-19B0C11CF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954" y="202409"/>
            <a:ext cx="1808018" cy="6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18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PRG Bild Formatfü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>
            <a:extLst>
              <a:ext uri="{FF2B5EF4-FFF2-40B4-BE49-F238E27FC236}">
                <a16:creationId xmlns:a16="http://schemas.microsoft.com/office/drawing/2014/main" id="{AB101615-6460-BC4F-91E3-1A5AE0645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9" y="384572"/>
            <a:ext cx="7886700" cy="438888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8">
            <a:extLst>
              <a:ext uri="{FF2B5EF4-FFF2-40B4-BE49-F238E27FC236}">
                <a16:creationId xmlns:a16="http://schemas.microsoft.com/office/drawing/2014/main" id="{13FE57FD-204E-C546-B354-AFAA2A1B42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5029" y="170313"/>
            <a:ext cx="4958144" cy="1751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900" spc="7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Kapitelüberschrift: Calibri / Cyan / 12pt / Zeichenabstand 1pt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286CE4D6-DC84-7C4B-92FE-70762F9E9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4824" y="4910299"/>
            <a:ext cx="2057400" cy="23683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E512A31E-BF19-48BA-93F0-0D5F1421D1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A2FA5A52-5813-A245-B878-AFCB6DADC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2663" y="4907757"/>
            <a:ext cx="2057400" cy="23938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12 April 2024</a:t>
            </a:r>
            <a:endParaRPr lang="en-GB" dirty="0"/>
          </a:p>
        </p:txBody>
      </p:sp>
      <p:pic>
        <p:nvPicPr>
          <p:cNvPr id="3" name="Grafik 2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DD6015CD-B356-12BC-3E8F-667A384FEB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954" y="202409"/>
            <a:ext cx="1808018" cy="6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10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PRG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9AA0E3-9400-40FF-A4D2-4947BD3550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663" y="1221581"/>
            <a:ext cx="3886200" cy="326350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75">
                <a:solidFill>
                  <a:schemeClr val="tx2"/>
                </a:solidFill>
                <a:latin typeface="+mj-lt"/>
              </a:defRPr>
            </a:lvl1pPr>
            <a:lvl2pPr>
              <a:buClr>
                <a:schemeClr val="accent2"/>
              </a:buClr>
              <a:defRPr sz="1500">
                <a:solidFill>
                  <a:schemeClr val="tx2"/>
                </a:solidFill>
                <a:latin typeface="+mj-lt"/>
              </a:defRPr>
            </a:lvl2pPr>
            <a:lvl3pPr>
              <a:buClr>
                <a:schemeClr val="accent2"/>
              </a:buClr>
              <a:defRPr sz="1350">
                <a:solidFill>
                  <a:schemeClr val="tx2"/>
                </a:solidFill>
                <a:latin typeface="+mj-lt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  <a:latin typeface="+mj-lt"/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F187586-FF09-4F15-A4F9-0E05CE2EA1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23163" y="1221581"/>
            <a:ext cx="3886200" cy="3263504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chemeClr val="accent2"/>
              </a:buClr>
              <a:buFont typeface="Arial" panose="020B0604020202020204" pitchFamily="34" charset="0"/>
              <a:buChar char="•"/>
              <a:defRPr sz="1875">
                <a:solidFill>
                  <a:schemeClr val="tx2"/>
                </a:solidFill>
                <a:latin typeface="+mj-lt"/>
              </a:defRPr>
            </a:lvl1pPr>
            <a:lvl2pPr>
              <a:buClr>
                <a:schemeClr val="accent2"/>
              </a:buClr>
              <a:defRPr sz="1500">
                <a:solidFill>
                  <a:schemeClr val="tx2"/>
                </a:solidFill>
                <a:latin typeface="+mj-lt"/>
              </a:defRPr>
            </a:lvl2pPr>
            <a:lvl3pPr>
              <a:buClr>
                <a:schemeClr val="accent2"/>
              </a:buClr>
              <a:defRPr sz="1350">
                <a:solidFill>
                  <a:schemeClr val="tx2"/>
                </a:solidFill>
                <a:latin typeface="+mj-lt"/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06D9B797-8B51-AE4F-A2C2-F31AC732B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4824" y="4910299"/>
            <a:ext cx="2057400" cy="23683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E512A31E-BF19-48BA-93F0-0D5F1421D1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A4BE5A-B685-BA46-8924-C77BFA72C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9" y="384572"/>
            <a:ext cx="7886700" cy="438888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18">
            <a:extLst>
              <a:ext uri="{FF2B5EF4-FFF2-40B4-BE49-F238E27FC236}">
                <a16:creationId xmlns:a16="http://schemas.microsoft.com/office/drawing/2014/main" id="{9661914E-8EE3-B648-81C9-1319C0AFD3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5029" y="170313"/>
            <a:ext cx="4958144" cy="1751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900" spc="7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Kapitelüberschrift: Calibri / Cyan / 12pt / Zeichenabstand 1pt</a:t>
            </a:r>
          </a:p>
        </p:txBody>
      </p:sp>
      <p:sp>
        <p:nvSpPr>
          <p:cNvPr id="15" name="Datumsplatzhalter 3">
            <a:extLst>
              <a:ext uri="{FF2B5EF4-FFF2-40B4-BE49-F238E27FC236}">
                <a16:creationId xmlns:a16="http://schemas.microsoft.com/office/drawing/2014/main" id="{DF27F4EB-2457-334D-8F42-01C9BD40B79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22663" y="4907757"/>
            <a:ext cx="2057400" cy="23938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12 April 2024</a:t>
            </a:r>
            <a:endParaRPr lang="en-GB" dirty="0"/>
          </a:p>
        </p:txBody>
      </p:sp>
      <p:pic>
        <p:nvPicPr>
          <p:cNvPr id="5" name="Grafik 4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9C40ADC4-A355-4AE8-734B-F612932E34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954" y="202409"/>
            <a:ext cx="1808018" cy="6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3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PRG 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9D70CDD-BEA9-45EE-AE4C-34C2147690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59777" y="1221581"/>
            <a:ext cx="5256764" cy="33384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0A81A06-F43F-4E44-A718-71775BA2C7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5029" y="1221582"/>
            <a:ext cx="2949178" cy="337254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75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6569580B-9E70-ED4E-A7F2-41710D142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29" y="384572"/>
            <a:ext cx="7886700" cy="438888"/>
          </a:xfrm>
          <a:prstGeom prst="rect">
            <a:avLst/>
          </a:prstGeom>
        </p:spPr>
        <p:txBody>
          <a:bodyPr/>
          <a:lstStyle>
            <a:lvl1pPr>
              <a:defRPr sz="225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8">
            <a:extLst>
              <a:ext uri="{FF2B5EF4-FFF2-40B4-BE49-F238E27FC236}">
                <a16:creationId xmlns:a16="http://schemas.microsoft.com/office/drawing/2014/main" id="{1BC27CA0-A524-914E-BD9F-E13E4B81E3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5029" y="170313"/>
            <a:ext cx="4958144" cy="175184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900" spc="75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Kapitelüberschrift: Calibri / Cyan / 12pt / Zeichenabstand 1pt</a:t>
            </a:r>
          </a:p>
        </p:txBody>
      </p:sp>
      <p:sp>
        <p:nvSpPr>
          <p:cNvPr id="16" name="Foliennummernplatzhalter 5">
            <a:extLst>
              <a:ext uri="{FF2B5EF4-FFF2-40B4-BE49-F238E27FC236}">
                <a16:creationId xmlns:a16="http://schemas.microsoft.com/office/drawing/2014/main" id="{68EFD3B4-9533-9943-8AAF-FFE6E37E1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94824" y="4910299"/>
            <a:ext cx="2057400" cy="23683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fld id="{E512A31E-BF19-48BA-93F0-0D5F1421D109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284360D9-251C-4E41-9893-61A087C0456D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22663" y="4907757"/>
            <a:ext cx="2057400" cy="23938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12 April 2024</a:t>
            </a:r>
            <a:endParaRPr lang="en-GB" dirty="0"/>
          </a:p>
        </p:txBody>
      </p:sp>
      <p:pic>
        <p:nvPicPr>
          <p:cNvPr id="2" name="Grafik 1" descr="Ein Bild, das Schrift, Text, Grafiken, Logo enthält.&#10;&#10;Automatisch generierte Beschreibung">
            <a:extLst>
              <a:ext uri="{FF2B5EF4-FFF2-40B4-BE49-F238E27FC236}">
                <a16:creationId xmlns:a16="http://schemas.microsoft.com/office/drawing/2014/main" id="{EDB707A6-B150-9CF5-4760-1A5262E086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0954" y="202409"/>
            <a:ext cx="1808018" cy="60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17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8F225-3FCC-8D46-9F99-17F562874DFF}" type="datetimeFigureOut">
              <a:rPr lang="en-US" smtClean="0"/>
              <a:t>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79E40-2680-C047-8B6E-7917035D4D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9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87" r:id="rId2"/>
    <p:sldLayoutId id="2147483677" r:id="rId3"/>
    <p:sldLayoutId id="2147483673" r:id="rId4"/>
    <p:sldLayoutId id="2147483682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E88A6096-1F8D-4743-81E7-600B2B4324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438" y="4691610"/>
            <a:ext cx="3044341" cy="398930"/>
          </a:xfrm>
        </p:spPr>
        <p:txBody>
          <a:bodyPr>
            <a:normAutofit/>
          </a:bodyPr>
          <a:lstStyle/>
          <a:p>
            <a:r>
              <a:rPr lang="en-US" sz="800" dirty="0">
                <a:solidFill>
                  <a:schemeClr val="tx1"/>
                </a:solidFill>
              </a:rPr>
              <a:t>Hydrogen Code of Practice Workshop </a:t>
            </a:r>
            <a:br>
              <a:rPr lang="en-US" sz="800" dirty="0">
                <a:solidFill>
                  <a:schemeClr val="tx1"/>
                </a:solidFill>
              </a:rPr>
            </a:br>
            <a:r>
              <a:rPr lang="en-US" sz="800" dirty="0">
                <a:solidFill>
                  <a:schemeClr val="tx1"/>
                </a:solidFill>
              </a:rPr>
              <a:t>Melbourne, March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BCB40A-D1CF-3C12-0960-108E75F371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7526"/>
            <a:ext cx="953685" cy="551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6EC13AF-1EA2-0DEC-58A9-A0A918E8C3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813" y="4577527"/>
            <a:ext cx="1613438" cy="55183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20DA4CC-07A8-A163-06F5-59B32833D74F}"/>
              </a:ext>
            </a:extLst>
          </p:cNvPr>
          <p:cNvSpPr/>
          <p:nvPr/>
        </p:nvSpPr>
        <p:spPr>
          <a:xfrm>
            <a:off x="1" y="2262753"/>
            <a:ext cx="9144000" cy="759416"/>
          </a:xfrm>
          <a:prstGeom prst="rect">
            <a:avLst/>
          </a:prstGeom>
          <a:gradFill flip="none" rotWithShape="1">
            <a:gsLst>
              <a:gs pos="100000">
                <a:schemeClr val="accent1">
                  <a:lumMod val="5000"/>
                  <a:lumOff val="95000"/>
                  <a:alpha val="62000"/>
                </a:schemeClr>
              </a:gs>
              <a:gs pos="100000">
                <a:srgbClr val="57585A">
                  <a:alpha val="34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Titel 4">
            <a:extLst>
              <a:ext uri="{FF2B5EF4-FFF2-40B4-BE49-F238E27FC236}">
                <a16:creationId xmlns:a16="http://schemas.microsoft.com/office/drawing/2014/main" id="{9C9FE2EF-58E2-BB61-1D4D-CC90B2B28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9341" y="1030638"/>
            <a:ext cx="7772400" cy="2812942"/>
          </a:xfrm>
        </p:spPr>
        <p:txBody>
          <a:bodyPr>
            <a:normAutofit fontScale="90000"/>
          </a:bodyPr>
          <a:lstStyle/>
          <a:p>
            <a:r>
              <a:rPr lang="en-AU" sz="4900" dirty="0"/>
              <a:t>University of Wollongong</a:t>
            </a:r>
            <a:br>
              <a:rPr lang="en-AU" sz="4900" dirty="0"/>
            </a:br>
            <a:r>
              <a:rPr lang="en-AU" sz="4900" dirty="0"/>
              <a:t>Research update</a:t>
            </a:r>
            <a:br>
              <a:rPr lang="en-AU" dirty="0"/>
            </a:br>
            <a:r>
              <a:rPr lang="en-AU" sz="3100" dirty="0">
                <a:solidFill>
                  <a:srgbClr val="002060"/>
                </a:solidFill>
              </a:rPr>
              <a:t>RP3.1-12 Gaseous H</a:t>
            </a:r>
            <a:r>
              <a:rPr lang="en-AU" sz="3100" baseline="-25000" dirty="0">
                <a:solidFill>
                  <a:srgbClr val="002060"/>
                </a:solidFill>
              </a:rPr>
              <a:t>2</a:t>
            </a:r>
            <a:r>
              <a:rPr lang="en-AU" sz="3100" dirty="0">
                <a:solidFill>
                  <a:srgbClr val="002060"/>
                </a:solidFill>
              </a:rPr>
              <a:t> testing of materials</a:t>
            </a:r>
            <a:br>
              <a:rPr lang="en-AU" sz="3100" dirty="0">
                <a:solidFill>
                  <a:srgbClr val="002060"/>
                </a:solidFill>
              </a:rPr>
            </a:br>
            <a:r>
              <a:rPr lang="en-AU" sz="3100" dirty="0">
                <a:solidFill>
                  <a:srgbClr val="002060"/>
                </a:solidFill>
              </a:rPr>
              <a:t>RP3.2-06 Modern RDF control modelling</a:t>
            </a:r>
            <a:br>
              <a:rPr lang="en-AU" sz="3100" dirty="0">
                <a:solidFill>
                  <a:srgbClr val="002060"/>
                </a:solidFill>
              </a:rPr>
            </a:br>
            <a:br>
              <a:rPr lang="en-AU" sz="3100" dirty="0">
                <a:solidFill>
                  <a:srgbClr val="002060"/>
                </a:solidFill>
              </a:rPr>
            </a:br>
            <a:r>
              <a:rPr lang="en-AU" sz="1600" dirty="0">
                <a:solidFill>
                  <a:schemeClr val="tx1"/>
                </a:solidFill>
              </a:rPr>
              <a:t>Prof Cheng Lu, Dr Bradley Davis, </a:t>
            </a:r>
            <a:br>
              <a:rPr lang="en-AU" sz="1600" dirty="0">
                <a:solidFill>
                  <a:schemeClr val="tx1"/>
                </a:solidFill>
              </a:rPr>
            </a:br>
            <a:r>
              <a:rPr lang="en-AU" sz="1600" dirty="0">
                <a:solidFill>
                  <a:schemeClr val="tx1"/>
                </a:solidFill>
              </a:rPr>
              <a:t>Dr Rui Wang, Dr Guillaume Michal</a:t>
            </a:r>
            <a:endParaRPr lang="de-DE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89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792719F-F8A3-0B4E-B761-B55B45B634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002" y="802006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/>
              <a:t>Project purpose and scope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DF516A3-206A-CB41-9E12-3FEB0949B2D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81725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RP3.2-06 Modern RDF control modelling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83CB31-1DD3-E54B-BEE6-5AC0C50BD50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9E24D0-341D-23BB-310F-5CBE2C0B8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984" y="1386389"/>
            <a:ext cx="1820933" cy="34582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7B4986-9C64-73D9-4E82-75A3AFBAF712}"/>
              </a:ext>
            </a:extLst>
          </p:cNvPr>
          <p:cNvSpPr txBox="1"/>
          <p:nvPr/>
        </p:nvSpPr>
        <p:spPr>
          <a:xfrm>
            <a:off x="358044" y="1205580"/>
            <a:ext cx="229873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latin typeface="+mj-lt"/>
              </a:rPr>
              <a:t>Cosham et al, IPC2014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54921D3-AE52-DECB-2BF1-9D78357F15BD}"/>
              </a:ext>
            </a:extLst>
          </p:cNvPr>
          <p:cNvGrpSpPr/>
          <p:nvPr/>
        </p:nvGrpSpPr>
        <p:grpSpPr>
          <a:xfrm>
            <a:off x="2383446" y="1367545"/>
            <a:ext cx="5447411" cy="3458243"/>
            <a:chOff x="3029919" y="1698329"/>
            <a:chExt cx="4649491" cy="2734186"/>
          </a:xfrm>
        </p:grpSpPr>
        <p:pic>
          <p:nvPicPr>
            <p:cNvPr id="8" name="Picture 7" descr="A colorful object with text&#10;&#10;Description automatically generated with medium confidence">
              <a:extLst>
                <a:ext uri="{FF2B5EF4-FFF2-40B4-BE49-F238E27FC236}">
                  <a16:creationId xmlns:a16="http://schemas.microsoft.com/office/drawing/2014/main" id="{660588F7-9CE2-C76C-352F-588FFA20D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387" r="18154" b="10713"/>
            <a:stretch/>
          </p:blipFill>
          <p:spPr>
            <a:xfrm>
              <a:off x="3029919" y="1746757"/>
              <a:ext cx="4649491" cy="268575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C105EF-3011-83E4-D2AB-07D76CEB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29919" y="1698329"/>
              <a:ext cx="697423" cy="21033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305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79DEE2-E027-6233-D416-5B026EECB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0D414424-C51B-5CAB-6543-5909ECAE9F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002" y="802006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/>
              <a:t>Ductile failure modelling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F3E058A-E6D0-DB91-A0BE-0D8D720D5D4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81725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RP3.2-06 Modern RDF control modelling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91E29A6-4FDF-5A17-43C0-7C83DF2E7D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AA94C589-9989-511C-C97B-4FB0CEA8A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481"/>
          <a:stretch/>
        </p:blipFill>
        <p:spPr>
          <a:xfrm>
            <a:off x="2611464" y="1204669"/>
            <a:ext cx="5605336" cy="390403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5ABFD23-D12D-E4B1-D6AC-A8050B89FE47}"/>
              </a:ext>
            </a:extLst>
          </p:cNvPr>
          <p:cNvGrpSpPr/>
          <p:nvPr/>
        </p:nvGrpSpPr>
        <p:grpSpPr>
          <a:xfrm>
            <a:off x="412542" y="1183442"/>
            <a:ext cx="1929658" cy="1324030"/>
            <a:chOff x="5698292" y="910462"/>
            <a:chExt cx="1950865" cy="132403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13AE978-3D9A-81E4-4E3E-8AC59E2A1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98292" y="931689"/>
              <a:ext cx="1950281" cy="130280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BAD238-5064-EE5A-EB5C-07A5462E6632}"/>
                </a:ext>
              </a:extLst>
            </p:cNvPr>
            <p:cNvSpPr txBox="1"/>
            <p:nvPr/>
          </p:nvSpPr>
          <p:spPr>
            <a:xfrm>
              <a:off x="5840344" y="910462"/>
              <a:ext cx="1808813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en-AU" dirty="0">
                  <a:solidFill>
                    <a:srgbClr val="000000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Initiation pipe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53C1F8B-4FFE-0872-C8BA-61960C536700}"/>
              </a:ext>
            </a:extLst>
          </p:cNvPr>
          <p:cNvGrpSpPr/>
          <p:nvPr/>
        </p:nvGrpSpPr>
        <p:grpSpPr>
          <a:xfrm>
            <a:off x="397044" y="2523920"/>
            <a:ext cx="1991527" cy="1310945"/>
            <a:chOff x="5698291" y="2291084"/>
            <a:chExt cx="1991527" cy="13109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A0827B-A0F5-E596-4BC4-5232808DD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8291" y="2318845"/>
              <a:ext cx="1950282" cy="128318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C018C06-2C0E-DBAD-0CBF-2E88FD5EA738}"/>
                </a:ext>
              </a:extLst>
            </p:cNvPr>
            <p:cNvSpPr txBox="1"/>
            <p:nvPr/>
          </p:nvSpPr>
          <p:spPr>
            <a:xfrm>
              <a:off x="5739536" y="2291084"/>
              <a:ext cx="195028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en-AU" dirty="0">
                  <a:solidFill>
                    <a:srgbClr val="000000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Transition pipe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44E8596-FF5A-21A1-19BB-63FF28590DFF}"/>
              </a:ext>
            </a:extLst>
          </p:cNvPr>
          <p:cNvGrpSpPr/>
          <p:nvPr/>
        </p:nvGrpSpPr>
        <p:grpSpPr>
          <a:xfrm>
            <a:off x="397044" y="3862626"/>
            <a:ext cx="2214420" cy="1246078"/>
            <a:chOff x="5698291" y="3670018"/>
            <a:chExt cx="2218021" cy="134065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AFAECAB-96F3-CA09-8DDD-5CFC078DF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8291" y="3707867"/>
              <a:ext cx="1950282" cy="130280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74A099B-407D-EEEB-5F86-744D24872B30}"/>
                </a:ext>
              </a:extLst>
            </p:cNvPr>
            <p:cNvSpPr txBox="1"/>
            <p:nvPr/>
          </p:nvSpPr>
          <p:spPr>
            <a:xfrm>
              <a:off x="5966030" y="3670018"/>
              <a:ext cx="1950282" cy="36933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en-AU" dirty="0">
                  <a:solidFill>
                    <a:srgbClr val="000000"/>
                  </a:solidFill>
                  <a:latin typeface="Montserrat-Regular"/>
                  <a:ea typeface="Montserrat-Regular"/>
                  <a:cs typeface="Montserrat-Regular"/>
                  <a:sym typeface="Montserrat-Regular"/>
                </a:rPr>
                <a:t>Arrest pipe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0892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790A5-7A4C-804B-E957-D718A4BF21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41ACE007-5C4B-AA9C-D063-147E98F65D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002" y="802006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/>
              <a:t>Ductile Failure strain locus theories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D885D901-B115-24EE-695D-7DD3AD09D3A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81725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RP3.2-06 Modern RDF control modelling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C753ED0-BA3B-5507-0335-EC5A7BC1EEE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C9C3BC-C09B-B0B0-40FC-701B229ED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9" t="5149" r="49121" b="20704"/>
          <a:stretch/>
        </p:blipFill>
        <p:spPr>
          <a:xfrm>
            <a:off x="186403" y="1623596"/>
            <a:ext cx="3983317" cy="3085564"/>
          </a:xfrm>
          <a:prstGeom prst="rect">
            <a:avLst/>
          </a:prstGeom>
        </p:spPr>
      </p:pic>
      <p:pic>
        <p:nvPicPr>
          <p:cNvPr id="4" name="Grafik 16">
            <a:extLst>
              <a:ext uri="{FF2B5EF4-FFF2-40B4-BE49-F238E27FC236}">
                <a16:creationId xmlns:a16="http://schemas.microsoft.com/office/drawing/2014/main" id="{D9B0FD38-092B-2197-C538-025CB110B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021" y="1486577"/>
            <a:ext cx="4152864" cy="34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808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BDE7E-9A9C-7FD9-6CF9-C420530B2A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89AF126A-5F26-7BE3-EBFE-EC8B1C6F3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002" y="802006"/>
            <a:ext cx="6149147" cy="1316046"/>
          </a:xfrm>
        </p:spPr>
        <p:txBody>
          <a:bodyPr>
            <a:normAutofit/>
          </a:bodyPr>
          <a:lstStyle/>
          <a:p>
            <a:r>
              <a:rPr lang="de-DE" sz="2275" dirty="0"/>
              <a:t>Material characterisation &amp; model calibration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8A6DD38-77AD-097F-ED1F-3005D63D2F1C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81725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RP3.2-06 Modern RDF control modelling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8CA19AF-2B88-36CB-2680-07EB1A4A8E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1FA78-0C3A-09F2-BB94-B80D37EEE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871" y="1227186"/>
            <a:ext cx="4627979" cy="38087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8CBA1F-7DB3-3C7A-BB8B-9A5AB680E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295" y="1122287"/>
            <a:ext cx="2201829" cy="16889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79ABB5-C872-6244-1661-568C1125D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295" y="3131566"/>
            <a:ext cx="2149290" cy="17462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653B85-FC48-42A5-1B8B-9D86648CC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0" y="2118052"/>
            <a:ext cx="1926306" cy="16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002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5B58B-7BD8-2DA3-EE7E-04A48ADB0D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CBA26731-720F-8876-45A7-FF46781F4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1002" y="802006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/>
              <a:t>Project outcomes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6EDEC82-335D-5E6E-85D5-C6912FCDB5B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81725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RP3.2-06 Modern RDF control modelling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14A9E63-C791-CCD7-DB3A-9B39C1E1835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0CCBDBA-BB03-68B8-0643-91298F17E028}"/>
              </a:ext>
            </a:extLst>
          </p:cNvPr>
          <p:cNvSpPr txBox="1">
            <a:spLocks/>
          </p:cNvSpPr>
          <p:nvPr/>
        </p:nvSpPr>
        <p:spPr>
          <a:xfrm>
            <a:off x="403034" y="1122287"/>
            <a:ext cx="4369151" cy="3583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AU" sz="1400" dirty="0">
                <a:latin typeface="Arial" panose="020B060402020202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Leveraged FSPT data to explore modern ductile failure theories in the context of RDF control.</a:t>
            </a:r>
          </a:p>
          <a:p>
            <a:pPr marL="514350" indent="-5143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AU" sz="1400" dirty="0"/>
              <a:t>Lab-scale tests used to calibrate the failure locus-based fracture model. Need to extend triaxiality range of specimens. </a:t>
            </a:r>
          </a:p>
          <a:p>
            <a:pPr marL="514350" indent="-5143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AU" sz="1400" dirty="0"/>
              <a:t>Calibration based on DIC data gives reasonably good results.</a:t>
            </a:r>
          </a:p>
          <a:p>
            <a:pPr marL="514350" indent="-5143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AU" sz="1400" dirty="0"/>
              <a:t>High strain rate behaviour needs to be included. </a:t>
            </a:r>
          </a:p>
          <a:p>
            <a:pPr marL="514350" indent="-514350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AU" sz="1400" dirty="0"/>
              <a:t>February 2025 APGA/ FFCRC Webinar &amp; project final report to learn more…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4CA569F-D6AC-780E-7520-D662866359C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93000"/>
          </a:blip>
          <a:srcRect l="5068" r="13741"/>
          <a:stretch/>
        </p:blipFill>
        <p:spPr>
          <a:xfrm>
            <a:off x="4772185" y="966501"/>
            <a:ext cx="4371815" cy="3956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D1DF18-DAAE-0607-1F12-2C67E3EC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3116"/>
            <a:ext cx="1287578" cy="44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359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0F5A-8F08-AE48-A367-EDA4CC2E91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3774" y="3487391"/>
            <a:ext cx="7772400" cy="1030033"/>
          </a:xfrm>
        </p:spPr>
        <p:txBody>
          <a:bodyPr>
            <a:noAutofit/>
          </a:bodyPr>
          <a:lstStyle/>
          <a:p>
            <a: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Related FFCRC Research Updates</a:t>
            </a:r>
            <a:br>
              <a:rPr lang="en-A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DE0C2-E1C7-58AE-C0C4-9EA245EDD219}"/>
              </a:ext>
            </a:extLst>
          </p:cNvPr>
          <p:cNvSpPr txBox="1"/>
          <p:nvPr/>
        </p:nvSpPr>
        <p:spPr>
          <a:xfrm>
            <a:off x="473774" y="4693793"/>
            <a:ext cx="620801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Arial"/>
                <a:cs typeface="Calibri"/>
              </a:rPr>
              <a:t>Doug Proud – FFCRC RP3 Coordinator (on behalf of Prof. Andrej Atrens) 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722119-0659-B4D9-69F7-F0C0FAB201C1}"/>
              </a:ext>
            </a:extLst>
          </p:cNvPr>
          <p:cNvSpPr txBox="1"/>
          <p:nvPr/>
        </p:nvSpPr>
        <p:spPr>
          <a:xfrm>
            <a:off x="473774" y="4207294"/>
            <a:ext cx="43906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400" b="1" dirty="0">
                <a:latin typeface="Arial"/>
                <a:cs typeface="Calibri"/>
              </a:rPr>
              <a:t>Hydrogen Pipelines CoP Seminar – 6 March 2025</a:t>
            </a:r>
            <a:endParaRPr lang="en-AU" sz="1400" b="1" dirty="0"/>
          </a:p>
        </p:txBody>
      </p:sp>
    </p:spTree>
    <p:extLst>
      <p:ext uri="{BB962C8B-B14F-4D97-AF65-F5344CB8AC3E}">
        <p14:creationId xmlns:p14="http://schemas.microsoft.com/office/powerpoint/2010/main" val="184286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FBCF5-4FB6-8DEE-F55B-4DCABAE59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1E427-4F0E-9FCF-0260-E7F162016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55" y="190048"/>
            <a:ext cx="6771596" cy="497801"/>
          </a:xfrm>
        </p:spPr>
        <p:txBody>
          <a:bodyPr>
            <a:normAutofit fontScale="90000"/>
          </a:bodyPr>
          <a:lstStyle/>
          <a:p>
            <a:r>
              <a:rPr lang="en-AU"/>
              <a:t>UQ hydrogen embrittlement studies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D788F7-F993-6F3C-CA35-1861308AFE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9503" y="1146646"/>
            <a:ext cx="5466510" cy="3193710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AU" dirty="0"/>
              <a:t>Single-edge-notched bend specimens (SENB) for fracture toughness (“in-air” and “hydrogen-charged”)</a:t>
            </a:r>
          </a:p>
          <a:p>
            <a:pPr>
              <a:spcBef>
                <a:spcPts val="600"/>
              </a:spcBef>
              <a:defRPr/>
            </a:pPr>
            <a:r>
              <a:rPr lang="en-AU" dirty="0"/>
              <a:t>Measured three orientations under various charging conditions (represents different hydrogen partial pressures)</a:t>
            </a:r>
          </a:p>
          <a:p>
            <a:pPr>
              <a:spcBef>
                <a:spcPts val="600"/>
              </a:spcBef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1A44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defRPr/>
            </a:pPr>
            <a:endParaRPr lang="en-AU" sz="1600" b="1" dirty="0"/>
          </a:p>
          <a:p>
            <a:pPr>
              <a:spcBef>
                <a:spcPts val="600"/>
              </a:spcBef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AU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EA59F7A-BC71-5CAE-FE6B-7EC82C46B0AF}"/>
              </a:ext>
            </a:extLst>
          </p:cNvPr>
          <p:cNvSpPr txBox="1">
            <a:spLocks/>
          </p:cNvSpPr>
          <p:nvPr/>
        </p:nvSpPr>
        <p:spPr>
          <a:xfrm>
            <a:off x="650655" y="763043"/>
            <a:ext cx="7763842" cy="58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RP3.1-10 – X65 testing via electrochemical charging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F8A97A6E-2D45-E594-E272-C867849C80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5"/>
          <a:stretch/>
        </p:blipFill>
        <p:spPr>
          <a:xfrm>
            <a:off x="953587" y="2328375"/>
            <a:ext cx="4153014" cy="2625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0B0232-8619-6039-67C7-4CEBA1764E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5306" y="1066690"/>
            <a:ext cx="2925959" cy="17382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E1397C-AF34-4A7E-BFDB-FDCA49E002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3069" y="2804958"/>
            <a:ext cx="1790269" cy="172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811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29439-0F45-8A3A-00BB-F74EC8618A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928FFC1-2FD5-C420-3C12-EAEC021A7F88}"/>
              </a:ext>
            </a:extLst>
          </p:cNvPr>
          <p:cNvSpPr txBox="1">
            <a:spLocks/>
          </p:cNvSpPr>
          <p:nvPr/>
        </p:nvSpPr>
        <p:spPr>
          <a:xfrm>
            <a:off x="650655" y="763043"/>
            <a:ext cx="7763842" cy="42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RP3.1-13 – Gas-phase permeation and O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inhibition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A diagram of a machine&#10;&#10;AI-generated content may be incorrect.">
            <a:extLst>
              <a:ext uri="{FF2B5EF4-FFF2-40B4-BE49-F238E27FC236}">
                <a16:creationId xmlns:a16="http://schemas.microsoft.com/office/drawing/2014/main" id="{E16C1D04-0BF6-F39B-E1C2-DCD54D66F0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2607"/>
          <a:stretch/>
        </p:blipFill>
        <p:spPr>
          <a:xfrm>
            <a:off x="7075026" y="0"/>
            <a:ext cx="2068974" cy="301466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D089FE-F6B1-230D-4912-968102564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55" y="190048"/>
            <a:ext cx="6771596" cy="497801"/>
          </a:xfrm>
        </p:spPr>
        <p:txBody>
          <a:bodyPr>
            <a:normAutofit fontScale="90000"/>
          </a:bodyPr>
          <a:lstStyle/>
          <a:p>
            <a:r>
              <a:rPr lang="en-AU" dirty="0"/>
              <a:t>UQ hydrogen embrittlement studies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6520843-000B-21A5-A42F-099638157D5B}"/>
              </a:ext>
            </a:extLst>
          </p:cNvPr>
          <p:cNvSpPr txBox="1">
            <a:spLocks/>
          </p:cNvSpPr>
          <p:nvPr/>
        </p:nvSpPr>
        <p:spPr>
          <a:xfrm>
            <a:off x="577102" y="3182393"/>
            <a:ext cx="7763842" cy="42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6C1F1C7-5A35-AB8F-7C58-CC9963438E61}"/>
              </a:ext>
            </a:extLst>
          </p:cNvPr>
          <p:cNvSpPr txBox="1">
            <a:spLocks/>
          </p:cNvSpPr>
          <p:nvPr/>
        </p:nvSpPr>
        <p:spPr>
          <a:xfrm>
            <a:off x="433994" y="1342311"/>
            <a:ext cx="6244123" cy="2336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975" indent="0">
              <a:spcBef>
                <a:spcPts val="1200"/>
              </a:spcBef>
              <a:buNone/>
              <a:defRPr/>
            </a:pPr>
            <a:r>
              <a:rPr lang="en-AU" dirty="0">
                <a:sym typeface="Wingdings" panose="05000000000000000000" pitchFamily="2" charset="2"/>
              </a:rPr>
              <a:t>Experiments with gas-phase permeation cell:</a:t>
            </a:r>
          </a:p>
          <a:p>
            <a:pPr marL="685800" lvl="1" indent="-342900">
              <a:spcBef>
                <a:spcPts val="1200"/>
              </a:spcBef>
              <a:buFont typeface="+mj-lt"/>
              <a:buAutoNum type="arabicPeriod"/>
              <a:defRPr/>
            </a:pPr>
            <a:r>
              <a:rPr lang="en-AU" dirty="0">
                <a:sym typeface="Wingdings" panose="05000000000000000000" pitchFamily="2" charset="2"/>
              </a:rPr>
              <a:t>Measure hydrogen solubility in steel + diffusion coefficient (allows calibration of electrochemical charging)</a:t>
            </a:r>
          </a:p>
          <a:p>
            <a:pPr marL="342900" lvl="1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AU" dirty="0">
                <a:sym typeface="Wingdings" panose="05000000000000000000" pitchFamily="2" charset="2"/>
              </a:rPr>
              <a:t>	 </a:t>
            </a:r>
            <a:r>
              <a:rPr lang="en-AU" b="1" dirty="0">
                <a:sym typeface="Wingdings" panose="05000000000000000000" pitchFamily="2" charset="2"/>
              </a:rPr>
              <a:t>In progress</a:t>
            </a:r>
          </a:p>
          <a:p>
            <a:pPr marL="685800" lvl="1" indent="-342900">
              <a:spcBef>
                <a:spcPts val="1800"/>
              </a:spcBef>
              <a:buFont typeface="+mj-lt"/>
              <a:buAutoNum type="arabicPeriod" startAt="2"/>
              <a:defRPr/>
            </a:pPr>
            <a:r>
              <a:rPr lang="en-AU" dirty="0">
                <a:sym typeface="Wingdings" panose="05000000000000000000" pitchFamily="2" charset="2"/>
              </a:rPr>
              <a:t>Study impacts of gas impurities such </a:t>
            </a:r>
            <a:br>
              <a:rPr lang="en-AU" dirty="0">
                <a:sym typeface="Wingdings" panose="05000000000000000000" pitchFamily="2" charset="2"/>
              </a:rPr>
            </a:br>
            <a:r>
              <a:rPr lang="en-AU" dirty="0">
                <a:sym typeface="Wingdings" panose="05000000000000000000" pitchFamily="2" charset="2"/>
              </a:rPr>
              <a:t>as O</a:t>
            </a:r>
            <a:r>
              <a:rPr lang="en-AU" baseline="-25000" dirty="0">
                <a:sym typeface="Wingdings" panose="05000000000000000000" pitchFamily="2" charset="2"/>
              </a:rPr>
              <a:t>2</a:t>
            </a:r>
            <a:r>
              <a:rPr lang="en-AU" dirty="0">
                <a:sym typeface="Wingdings" panose="05000000000000000000" pitchFamily="2" charset="2"/>
              </a:rPr>
              <a:t> (e.g. for inhibiting embrittlement)</a:t>
            </a:r>
          </a:p>
          <a:p>
            <a:pPr marL="342900" lvl="1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r>
              <a:rPr lang="en-AU" dirty="0">
                <a:sym typeface="Wingdings" panose="05000000000000000000" pitchFamily="2" charset="2"/>
              </a:rPr>
              <a:t>	 </a:t>
            </a:r>
            <a:r>
              <a:rPr lang="en-AU" b="1" dirty="0">
                <a:sym typeface="Wingdings" panose="05000000000000000000" pitchFamily="2" charset="2"/>
              </a:rPr>
              <a:t>To do (PhD student to continue</a:t>
            </a:r>
            <a:br>
              <a:rPr lang="en-AU" b="1" dirty="0">
                <a:sym typeface="Wingdings" panose="05000000000000000000" pitchFamily="2" charset="2"/>
              </a:rPr>
            </a:br>
            <a:r>
              <a:rPr lang="en-AU" b="1" dirty="0">
                <a:sym typeface="Wingdings" panose="05000000000000000000" pitchFamily="2" charset="2"/>
              </a:rPr>
              <a:t> 	post-CRC)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endParaRPr lang="en-AU" dirty="0"/>
          </a:p>
          <a:p>
            <a:pPr>
              <a:spcBef>
                <a:spcPts val="1200"/>
              </a:spcBef>
              <a:defRPr/>
            </a:pPr>
            <a:endParaRPr lang="en-AU" sz="1600" b="1" dirty="0"/>
          </a:p>
          <a:p>
            <a:pPr>
              <a:spcBef>
                <a:spcPts val="1200"/>
              </a:spcBef>
              <a:defRPr/>
            </a:pPr>
            <a:endParaRPr lang="en-AU" sz="1600" b="1" dirty="0"/>
          </a:p>
          <a:p>
            <a:pPr>
              <a:spcBef>
                <a:spcPts val="1200"/>
              </a:spcBef>
            </a:pPr>
            <a:endParaRPr lang="en-AU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871C00F-807A-D12C-EC07-29BF060795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2424896"/>
            <a:ext cx="3557772" cy="271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73306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06E0C-E8CF-4F51-3773-00AED71B77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2B85B-82FE-1371-76A1-9AB643943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55" y="190048"/>
            <a:ext cx="6771596" cy="497801"/>
          </a:xfrm>
        </p:spPr>
        <p:txBody>
          <a:bodyPr>
            <a:normAutofit fontScale="90000"/>
          </a:bodyPr>
          <a:lstStyle/>
          <a:p>
            <a:r>
              <a:rPr lang="en-AU" dirty="0"/>
              <a:t>UQ hydrogen embrittlement studies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9735EE4-FBE8-DFDE-6126-31900278F11D}"/>
              </a:ext>
            </a:extLst>
          </p:cNvPr>
          <p:cNvSpPr txBox="1">
            <a:spLocks/>
          </p:cNvSpPr>
          <p:nvPr/>
        </p:nvSpPr>
        <p:spPr>
          <a:xfrm>
            <a:off x="650655" y="763043"/>
            <a:ext cx="7763842" cy="42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Recently published literature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0194D5-38A8-074B-1681-9624F1090C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1373" y="1143880"/>
            <a:ext cx="7150877" cy="1623128"/>
          </a:xfrm>
        </p:spPr>
        <p:txBody>
          <a:bodyPr>
            <a:noAutofit/>
          </a:bodyPr>
          <a:lstStyle/>
          <a:p>
            <a:pPr marL="685800" lvl="1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i="1" dirty="0">
                <a:sym typeface="Wingdings" panose="05000000000000000000" pitchFamily="2" charset="2"/>
              </a:rPr>
              <a:t>Influence of hydrogen fugacity on the fracture toughness and fracture mechanism of a X65 natural gas transmission pipeline steel</a:t>
            </a:r>
            <a:endParaRPr lang="en-AU" i="1" dirty="0">
              <a:sym typeface="Wingdings" panose="05000000000000000000" pitchFamily="2" charset="2"/>
            </a:endParaRPr>
          </a:p>
          <a:p>
            <a:pPr marL="685800" lvl="1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i="1" dirty="0">
                <a:sym typeface="Wingdings" panose="05000000000000000000" pitchFamily="2" charset="2"/>
              </a:rPr>
              <a:t>Influence of hydrogen on the tensile properties of X65 D pipeline steel</a:t>
            </a:r>
          </a:p>
          <a:p>
            <a:pPr marL="685800" lvl="1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Determination of the hydrogen fugacity during cathodic hydrogen charging of X65 D pipeline steel</a:t>
            </a:r>
          </a:p>
          <a:p>
            <a:pPr marL="685800" lvl="1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review of influence of hydrogen on fracture toughness and mechanical properties of gas transmission pipeline steels</a:t>
            </a:r>
          </a:p>
          <a:p>
            <a:pPr marL="685800" lvl="1" indent="-342900">
              <a:spcBef>
                <a:spcPts val="600"/>
              </a:spcBef>
              <a:buFont typeface="+mj-lt"/>
              <a:buAutoNum type="arabicPeriod"/>
              <a:defRPr/>
            </a:pPr>
            <a:endParaRPr kumimoji="0" lang="en-AU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en-AU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2C17F4-9126-B0C6-4449-345E97CF659A}"/>
              </a:ext>
            </a:extLst>
          </p:cNvPr>
          <p:cNvSpPr txBox="1">
            <a:spLocks/>
          </p:cNvSpPr>
          <p:nvPr/>
        </p:nvSpPr>
        <p:spPr>
          <a:xfrm>
            <a:off x="577102" y="3182393"/>
            <a:ext cx="7763842" cy="4237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BC793A-ED67-14D7-9DBE-E99E204279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8124"/>
          <a:stretch/>
        </p:blipFill>
        <p:spPr>
          <a:xfrm>
            <a:off x="4497301" y="2971800"/>
            <a:ext cx="4631030" cy="206366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9DB46FB3-6A5C-EE92-D106-CD849131C5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3792" y="552210"/>
            <a:ext cx="1926339" cy="1926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03A117C-495B-1D7D-9CC6-6A966260C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01" y="3036177"/>
            <a:ext cx="4405999" cy="206366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8D3D9D-5561-272E-8228-FD4392435C51}"/>
              </a:ext>
            </a:extLst>
          </p:cNvPr>
          <p:cNvCxnSpPr/>
          <p:nvPr/>
        </p:nvCxnSpPr>
        <p:spPr>
          <a:xfrm flipH="1">
            <a:off x="7667625" y="2472902"/>
            <a:ext cx="514350" cy="9213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356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9409A-FD7D-0441-4771-8A090CE6D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5CFDD-FE56-DC2C-BE4F-2ECA8756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93" y="413885"/>
            <a:ext cx="6771596" cy="497801"/>
          </a:xfrm>
        </p:spPr>
        <p:txBody>
          <a:bodyPr>
            <a:normAutofit fontScale="90000"/>
          </a:bodyPr>
          <a:lstStyle/>
          <a:p>
            <a:r>
              <a:rPr lang="en-AU"/>
              <a:t>UQ hydrogen embrittlement studies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4C44C0-F036-B95E-3F98-B197AEFFA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066" y="1410584"/>
            <a:ext cx="6983471" cy="3193710"/>
          </a:xfrm>
        </p:spPr>
        <p:txBody>
          <a:bodyPr>
            <a:normAutofit/>
          </a:bodyPr>
          <a:lstStyle/>
          <a:p>
            <a:pPr marL="266700" indent="-2667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AU" sz="1600" dirty="0"/>
              <a:t>Impact of orientation (much higher toughness measured in C-R orientation)</a:t>
            </a:r>
          </a:p>
          <a:p>
            <a:pPr marL="266700" indent="-2667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AU" sz="1600" dirty="0">
                <a:sym typeface="Wingdings" panose="05000000000000000000" pitchFamily="2" charset="2"/>
              </a:rPr>
              <a:t>Correlation of cathodic charging with gas-phase permeation</a:t>
            </a:r>
          </a:p>
          <a:p>
            <a:pPr marL="266700" indent="-2667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AU" sz="1600" dirty="0">
                <a:sym typeface="Wingdings" panose="05000000000000000000" pitchFamily="2" charset="2"/>
              </a:rPr>
              <a:t>No sub-critical cracking observed</a:t>
            </a:r>
          </a:p>
          <a:p>
            <a:pPr marL="266700" indent="-2667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AU" sz="1600" dirty="0">
                <a:sym typeface="Wingdings" panose="05000000000000000000" pitchFamily="2" charset="2"/>
              </a:rPr>
              <a:t>Recent tests performed to ensure loading rate is sufficiently slow</a:t>
            </a:r>
          </a:p>
          <a:p>
            <a:pPr marL="266700" indent="-2667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AU" sz="1600" b="1" dirty="0">
                <a:sym typeface="Wingdings" panose="05000000000000000000" pitchFamily="2" charset="2"/>
              </a:rPr>
              <a:t>Comparison against </a:t>
            </a:r>
            <a:r>
              <a:rPr lang="en-AU" sz="1600" b="1" dirty="0" err="1">
                <a:sym typeface="Wingdings" panose="05000000000000000000" pitchFamily="2" charset="2"/>
              </a:rPr>
              <a:t>UoW</a:t>
            </a:r>
            <a:r>
              <a:rPr lang="en-AU" sz="1600" b="1" dirty="0">
                <a:sym typeface="Wingdings" panose="05000000000000000000" pitchFamily="2" charset="2"/>
              </a:rPr>
              <a:t> testing of same X65 steel is key!</a:t>
            </a:r>
          </a:p>
          <a:p>
            <a:pPr marL="266700" indent="-266700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AU" sz="1600" dirty="0">
                <a:sym typeface="Wingdings" panose="05000000000000000000" pitchFamily="2" charset="2"/>
              </a:rPr>
              <a:t>Workshop to be held in two weeks time to compare, review and disseminate results</a:t>
            </a: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1A44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kumimoji="0" lang="en-AU" sz="1600" b="0" i="0" u="none" strike="noStrike" kern="1200" cap="none" spc="0" normalizeH="0" baseline="0" noProof="0" dirty="0">
              <a:ln>
                <a:noFill/>
              </a:ln>
              <a:solidFill>
                <a:srgbClr val="1A44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90488" indent="-90488"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lang="en-AU" sz="1800" b="1" dirty="0"/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endParaRPr kumimoji="0" lang="en-AU" sz="1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AU" sz="16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F991F3A-D09F-867F-CDBC-146BF290BC96}"/>
              </a:ext>
            </a:extLst>
          </p:cNvPr>
          <p:cNvSpPr txBox="1">
            <a:spLocks/>
          </p:cNvSpPr>
          <p:nvPr/>
        </p:nvSpPr>
        <p:spPr>
          <a:xfrm>
            <a:off x="645893" y="986880"/>
            <a:ext cx="7763842" cy="58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8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377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566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754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5943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Key findings and next steps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018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5A4DA-06D5-51E3-4DA6-C69B17D1E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105413-277E-FF56-F560-F8762E3A7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RP3.1-12 </a:t>
            </a:r>
            <a:br>
              <a:rPr lang="en-US" dirty="0"/>
            </a:br>
            <a:r>
              <a:rPr lang="en-US" sz="3100" dirty="0"/>
              <a:t>Gaseous H</a:t>
            </a:r>
            <a:r>
              <a:rPr lang="en-US" sz="3100" baseline="-25000" dirty="0"/>
              <a:t>2</a:t>
            </a:r>
            <a:r>
              <a:rPr lang="en-US" sz="3100" dirty="0"/>
              <a:t> testing of representative Australian transmission pipelines</a:t>
            </a:r>
          </a:p>
        </p:txBody>
      </p:sp>
    </p:spTree>
    <p:extLst>
      <p:ext uri="{BB962C8B-B14F-4D97-AF65-F5344CB8AC3E}">
        <p14:creationId xmlns:p14="http://schemas.microsoft.com/office/powerpoint/2010/main" val="2162117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305B1-ECCE-F70C-5740-0292A808F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D773A-A220-DBE6-F894-3A20E57A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93" y="328323"/>
            <a:ext cx="6463822" cy="497801"/>
          </a:xfrm>
        </p:spPr>
        <p:txBody>
          <a:bodyPr>
            <a:normAutofit fontScale="90000"/>
          </a:bodyPr>
          <a:lstStyle/>
          <a:p>
            <a:r>
              <a:rPr lang="en-AU" dirty="0"/>
              <a:t>Overview of relevant research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2A5930-7ABF-9B39-76A2-578839A5A0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5393" y="997341"/>
            <a:ext cx="7450392" cy="3637105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600"/>
              </a:spcBef>
              <a:buNone/>
              <a:defRPr/>
            </a:pPr>
            <a:r>
              <a:rPr lang="en-AU" b="1" dirty="0" err="1">
                <a:solidFill>
                  <a:srgbClr val="C00000"/>
                </a:solidFill>
              </a:rPr>
              <a:t>UoW</a:t>
            </a:r>
            <a:r>
              <a:rPr lang="en-AU" b="1" dirty="0">
                <a:solidFill>
                  <a:srgbClr val="C00000"/>
                </a:solidFill>
              </a:rPr>
              <a:t> SAFE(TI) lab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AU" dirty="0"/>
              <a:t>Materials testing of pipeline steels in gaseous hydrogen</a:t>
            </a:r>
            <a:endParaRPr lang="en-AU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dirty="0"/>
              <a:t>Hydrogen permeation through the pipe wall </a:t>
            </a:r>
            <a:endParaRPr lang="en-US" b="1" dirty="0"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US" b="1" dirty="0">
                <a:solidFill>
                  <a:srgbClr val="C00000"/>
                </a:solidFill>
              </a:rPr>
              <a:t>UQ HE studies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3"/>
              <a:defRPr/>
            </a:pPr>
            <a:r>
              <a:rPr lang="en-AU" dirty="0"/>
              <a:t>Materials testing of pipeline steels via cathodic charging </a:t>
            </a:r>
            <a:endParaRPr lang="en-AU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3"/>
              <a:defRPr/>
            </a:pPr>
            <a:r>
              <a:rPr lang="en-AU" dirty="0"/>
              <a:t>Gas-phase permeation and O2-inhibition of HE</a:t>
            </a:r>
            <a:endParaRPr lang="en-AU" b="1" dirty="0"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A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</a:t>
            </a:r>
            <a:r>
              <a:rPr lang="en-AU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UoW</a:t>
            </a:r>
            <a:r>
              <a:rPr lang="en-A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</a:t>
            </a:r>
            <a:endParaRPr lang="en-AU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 startAt="5"/>
              <a:defRPr/>
            </a:pPr>
            <a:r>
              <a:rPr lang="en-AU" dirty="0"/>
              <a:t>Shock-tube/decompression testing of H2/NG mixtures</a:t>
            </a:r>
            <a:endParaRPr lang="en-AU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5"/>
              <a:defRPr/>
            </a:pPr>
            <a:r>
              <a:rPr lang="en-AU" dirty="0"/>
              <a:t>Failure-strain locus model (“ABC”) assessment/development</a:t>
            </a:r>
            <a:endParaRPr lang="en-AU" b="1" dirty="0"/>
          </a:p>
          <a:p>
            <a:pPr marL="0" indent="0">
              <a:spcBef>
                <a:spcPts val="1200"/>
              </a:spcBef>
              <a:buNone/>
              <a:defRPr/>
            </a:pPr>
            <a:r>
              <a:rPr lang="en-A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projects (not covered)</a:t>
            </a:r>
            <a:endParaRPr lang="en-AU" b="1" dirty="0">
              <a:solidFill>
                <a:srgbClr val="C00000"/>
              </a:solidFill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r>
              <a:rPr lang="en-AU" dirty="0"/>
              <a:t>Hydrogen interaction with steels via APT</a:t>
            </a:r>
            <a:endParaRPr lang="en-AU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r>
              <a:rPr lang="en-AU" dirty="0"/>
              <a:t>Hydrogen interaction with external pipeline coatings</a:t>
            </a:r>
            <a:endParaRPr lang="en-AU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r>
              <a:rPr lang="en-AU" dirty="0"/>
              <a:t>Internal coatings to prevent/inhibit hydrogen embrittlement</a:t>
            </a:r>
            <a:endParaRPr lang="en-AU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r>
              <a:rPr lang="en-AU" dirty="0"/>
              <a:t>Understanding H2/NG mixing and stratification</a:t>
            </a:r>
            <a:endParaRPr lang="en-AU" b="1" dirty="0"/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endParaRPr kumimoji="0" lang="en-AU" sz="1400" b="0" i="0" u="none" strike="noStrike" kern="1200" cap="none" spc="0" normalizeH="0" baseline="0" noProof="0" dirty="0">
              <a:ln>
                <a:noFill/>
              </a:ln>
              <a:solidFill>
                <a:srgbClr val="1A44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endParaRPr lang="en-AU" sz="1600" b="1" dirty="0"/>
          </a:p>
          <a:p>
            <a:pPr marL="342900" marR="0" lvl="0" indent="-342900" algn="l" defTabSz="6858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endParaRPr kumimoji="0" lang="en-AU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</a:pPr>
            <a:endParaRPr lang="en-AU" dirty="0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0C14552-AD54-8DB3-303E-3DC6D5D1E237}"/>
              </a:ext>
            </a:extLst>
          </p:cNvPr>
          <p:cNvSpPr txBox="1">
            <a:spLocks/>
          </p:cNvSpPr>
          <p:nvPr/>
        </p:nvSpPr>
        <p:spPr>
          <a:xfrm>
            <a:off x="5654845" y="997340"/>
            <a:ext cx="2016000" cy="363710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A448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endParaRPr lang="en-AU" b="1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(RP3.1-12)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US" b="1" dirty="0"/>
              <a:t>(RP3.1-06)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endParaRPr lang="en-US" b="1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(RP3.1-10)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(RP3.1-13)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endParaRPr lang="en-AU" b="1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(RP3.2-02)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(RP3.2-06 &amp; RP3.10-03)</a:t>
            </a:r>
          </a:p>
          <a:p>
            <a:pPr marL="0" indent="0">
              <a:spcBef>
                <a:spcPts val="1200"/>
              </a:spcBef>
              <a:buFont typeface="Arial" panose="020B0604020202020204" pitchFamily="34" charset="0"/>
              <a:buNone/>
              <a:defRPr/>
            </a:pPr>
            <a:endParaRPr lang="en-AU" b="1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(RP3.1-02)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(RP3.4-08)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(RP3.4-01)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  <a:defRPr/>
            </a:pPr>
            <a:r>
              <a:rPr lang="en-AU" b="1" dirty="0"/>
              <a:t>(RP3.2-12)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endParaRPr lang="en-AU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endParaRPr lang="en-AU" sz="1600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  <a:defRPr/>
            </a:pPr>
            <a:endParaRPr lang="en-AU" sz="1600" b="1" dirty="0"/>
          </a:p>
          <a:p>
            <a:pPr marL="342900" indent="-342900">
              <a:spcBef>
                <a:spcPts val="600"/>
              </a:spcBef>
              <a:buFont typeface="+mj-lt"/>
              <a:buAutoNum type="arabicPeriod" startAt="7"/>
            </a:pPr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31BD72-7E3B-D48B-02DA-D837373135A7}"/>
              </a:ext>
            </a:extLst>
          </p:cNvPr>
          <p:cNvSpPr txBox="1"/>
          <p:nvPr/>
        </p:nvSpPr>
        <p:spPr>
          <a:xfrm>
            <a:off x="623893" y="1739589"/>
            <a:ext cx="6142667" cy="7895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2552732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0153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1224E-3995-F9A1-084C-BDEC0250C9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B1B1B97-465A-4DCC-C056-07467A56C6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38" y="1100567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>
                <a:solidFill>
                  <a:srgbClr val="002060"/>
                </a:solidFill>
              </a:rPr>
              <a:t>Project purpose and scope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C0D89256-DA2D-CB6C-1D1A-48D9A83F72A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04068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RP3.1-12 Gaseous H</a:t>
            </a:r>
            <a:r>
              <a:rPr lang="de-DE" sz="1600" baseline="-25000" dirty="0"/>
              <a:t>2</a:t>
            </a:r>
            <a:r>
              <a:rPr lang="de-DE" sz="1600" dirty="0"/>
              <a:t> testing of </a:t>
            </a:r>
            <a:br>
              <a:rPr lang="de-DE" sz="1600" dirty="0"/>
            </a:br>
            <a:r>
              <a:rPr lang="de-DE" sz="1600" dirty="0"/>
              <a:t>representative Australian pipelines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FCC330A-DEF1-34FE-3BAA-AC37B17A29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D84903-4853-DA6E-8A71-6E7B4D9A88DA}"/>
              </a:ext>
            </a:extLst>
          </p:cNvPr>
          <p:cNvSpPr txBox="1">
            <a:spLocks/>
          </p:cNvSpPr>
          <p:nvPr/>
        </p:nvSpPr>
        <p:spPr>
          <a:xfrm>
            <a:off x="421390" y="1559581"/>
            <a:ext cx="5028593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AU" sz="16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Builds up on RP3.1-09: Deployment of the H2SAFE(TI) Lab</a:t>
            </a:r>
            <a:br>
              <a:rPr lang="en-AU" sz="16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AU" sz="16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	</a:t>
            </a:r>
            <a: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An infrastructure with 3 gaseous H</a:t>
            </a:r>
            <a:r>
              <a:rPr lang="en-AU" sz="1600" b="0" i="1" u="none" strike="noStrike" baseline="-25000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  <a: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 testing</a:t>
            </a:r>
            <a:b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	machines up to 500 </a:t>
            </a:r>
            <a:r>
              <a:rPr lang="en-AU" sz="1600" b="0" i="1" u="none" strike="noStrike" baseline="0" dirty="0" err="1">
                <a:solidFill>
                  <a:srgbClr val="002060"/>
                </a:solidFill>
                <a:latin typeface="Arial" panose="020B0604020202020204" pitchFamily="34" charset="0"/>
              </a:rPr>
              <a:t>kN</a:t>
            </a:r>
            <a: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 load and 15 MPag</a:t>
            </a:r>
            <a:b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</a:br>
            <a:r>
              <a:rPr lang="en-AU" sz="1600" b="0" i="1" u="none" strike="noStrike" baseline="0" dirty="0">
                <a:solidFill>
                  <a:srgbClr val="002060"/>
                </a:solidFill>
                <a:latin typeface="Arial" panose="020B0604020202020204" pitchFamily="34" charset="0"/>
              </a:rPr>
              <a:t>	pressure, now operated by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AU" sz="1600" b="0" i="1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AU" sz="1600" dirty="0"/>
              <a:t>Brings international testing know-how to Australia, capitalises expertise, involved with international laboratories in the developments of gaseous H</a:t>
            </a:r>
            <a:r>
              <a:rPr lang="en-AU" sz="1600" baseline="-25000" dirty="0"/>
              <a:t>2</a:t>
            </a:r>
            <a:r>
              <a:rPr lang="en-AU" sz="1600" dirty="0"/>
              <a:t> testing &amp; standardisation</a:t>
            </a:r>
          </a:p>
          <a:p>
            <a:pPr marL="457200" indent="-457200">
              <a:buFont typeface="Courier New" panose="02070309020205020404" pitchFamily="49" charset="0"/>
              <a:buChar char="o"/>
            </a:pPr>
            <a:endParaRPr lang="en-AU" sz="1600" dirty="0"/>
          </a:p>
          <a:p>
            <a:pPr marL="457200" indent="-457200">
              <a:buFont typeface="Courier New" panose="02070309020205020404" pitchFamily="49" charset="0"/>
              <a:buChar char="o"/>
            </a:pPr>
            <a:r>
              <a:rPr lang="en-AU" sz="1600" dirty="0"/>
              <a:t>Assess material properties in air and hydrogen for 8 representative Australian line pipes and 1 sour service</a:t>
            </a:r>
          </a:p>
        </p:txBody>
      </p:sp>
      <p:pic>
        <p:nvPicPr>
          <p:cNvPr id="5" name="Picture 4" descr="A machine with a round metal cylinder">
            <a:extLst>
              <a:ext uri="{FF2B5EF4-FFF2-40B4-BE49-F238E27FC236}">
                <a16:creationId xmlns:a16="http://schemas.microsoft.com/office/drawing/2014/main" id="{34411D4C-3643-B55C-2C79-573617AD5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983" y="21623"/>
            <a:ext cx="3694017" cy="49253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E5A0FE-8261-A4DA-E625-BBEFF5793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885" y="2442125"/>
            <a:ext cx="834435" cy="2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254FEA-18DC-F7E6-C2A0-2D2E3D2E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AADD189-1634-9134-2A41-176819876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38" y="1100567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>
                <a:solidFill>
                  <a:srgbClr val="002060"/>
                </a:solidFill>
              </a:rPr>
              <a:t>Relevant knowledge gaps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2CDB458-D3D4-4862-A956-62D5C6B0B3B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04068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RP3.1-12 Gaseous H</a:t>
            </a:r>
            <a:r>
              <a:rPr lang="de-DE" sz="1600" baseline="-25000" dirty="0"/>
              <a:t>2</a:t>
            </a:r>
            <a:r>
              <a:rPr lang="de-DE" sz="1600" dirty="0"/>
              <a:t> testing of </a:t>
            </a:r>
            <a:br>
              <a:rPr lang="de-DE" sz="1600" dirty="0"/>
            </a:br>
            <a:r>
              <a:rPr lang="de-DE" sz="1600" dirty="0"/>
              <a:t>representative Australian pipelines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66B9920-07BE-F7B3-32A7-D92BAF884EA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E9CA3E-6179-C39E-9A99-54B7D880B81A}"/>
              </a:ext>
            </a:extLst>
          </p:cNvPr>
          <p:cNvSpPr txBox="1">
            <a:spLocks/>
          </p:cNvSpPr>
          <p:nvPr/>
        </p:nvSpPr>
        <p:spPr>
          <a:xfrm>
            <a:off x="421390" y="1559581"/>
            <a:ext cx="5028593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KG.1.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what extent does the presence of hydrogen influence fatigue life and fracture resistance? </a:t>
            </a: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KG.2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How should fracture toughness or resistance be quantified?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KG.3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what extent and over what ranges do impurities such as oxygen affect fatigue and fracture resistance?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KG.4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Does hydrogen influence the ductile-to-brittle transition temperature? </a:t>
            </a:r>
          </a:p>
          <a:p>
            <a:endParaRPr lang="en-AU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94C95-0D96-C98F-7565-8F0173CF07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" t="10215" r="13360" b="2076"/>
          <a:stretch/>
        </p:blipFill>
        <p:spPr>
          <a:xfrm>
            <a:off x="5305109" y="0"/>
            <a:ext cx="3950898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FA6859-BD69-F08F-6638-8DA541563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134" y="2617470"/>
            <a:ext cx="2814335" cy="24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2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FFC4E-E76F-C450-AEEF-9664954CF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52A8ACD8-9170-2A51-089E-7233906D1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38" y="1100567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>
                <a:solidFill>
                  <a:srgbClr val="002060"/>
                </a:solidFill>
              </a:rPr>
              <a:t>Relevant knowledge gaps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C22703E-4C2C-C884-EBA7-02B5BD28BE0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04068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RP3.1-12 Gaseous H</a:t>
            </a:r>
            <a:r>
              <a:rPr lang="de-DE" sz="1600" baseline="-25000" dirty="0"/>
              <a:t>2</a:t>
            </a:r>
            <a:r>
              <a:rPr lang="de-DE" sz="1600" dirty="0"/>
              <a:t> testing of </a:t>
            </a:r>
            <a:br>
              <a:rPr lang="de-DE" sz="1600" dirty="0"/>
            </a:br>
            <a:r>
              <a:rPr lang="de-DE" sz="1600" dirty="0"/>
              <a:t>representative Australian pipelines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4885F60-75E5-C479-5C78-6F48CC9CBBE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41135D3-11E1-EE93-4247-28886AA1B4C9}"/>
              </a:ext>
            </a:extLst>
          </p:cNvPr>
          <p:cNvSpPr txBox="1">
            <a:spLocks/>
          </p:cNvSpPr>
          <p:nvPr/>
        </p:nvSpPr>
        <p:spPr>
          <a:xfrm>
            <a:off x="421390" y="1559581"/>
            <a:ext cx="5028593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KG.5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What role does strain rate play on the failure criterion of materials charged with hydrogen? Can this tell us something about a hydrogen pipeline’s susceptibility to running ductile fracture?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KG.6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What role does the charging method play (if any) on the results of hydrogen testing?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KG.7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Can hydrogen embrittlement testing be sped up?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813B89-0A44-4844-EF06-8B18327F7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" t="10215" r="13360" b="2076"/>
          <a:stretch/>
        </p:blipFill>
        <p:spPr>
          <a:xfrm>
            <a:off x="5305109" y="0"/>
            <a:ext cx="3950898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72CEC-E42E-6ADB-669C-D700F57D79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134" y="2617470"/>
            <a:ext cx="2814335" cy="24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87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DBEB3-19FD-5A39-D755-A7BEABCEC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68B92A34-C2BF-7D0A-9B16-7B4280751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38" y="1100567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>
                <a:solidFill>
                  <a:srgbClr val="002060"/>
                </a:solidFill>
              </a:rPr>
              <a:t>Relevant knowledge gaps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E9EB6EF-9B8F-3C5D-CDE6-53C7B4D4DDC6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19308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RP3.1-12 Gaseous H</a:t>
            </a:r>
            <a:r>
              <a:rPr lang="de-DE" sz="1600" baseline="-25000" dirty="0"/>
              <a:t>2</a:t>
            </a:r>
            <a:r>
              <a:rPr lang="de-DE" sz="1600" dirty="0"/>
              <a:t> testing of </a:t>
            </a:r>
            <a:br>
              <a:rPr lang="de-DE" sz="1600" dirty="0"/>
            </a:br>
            <a:r>
              <a:rPr lang="de-DE" sz="1600" dirty="0"/>
              <a:t>representative Australian pipelines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4741F6C-AF7C-E18C-7855-1BAEB2E11C9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989EF8F-79FF-C887-6DB5-00B994A0ED1A}"/>
              </a:ext>
            </a:extLst>
          </p:cNvPr>
          <p:cNvSpPr txBox="1">
            <a:spLocks/>
          </p:cNvSpPr>
          <p:nvPr/>
        </p:nvSpPr>
        <p:spPr>
          <a:xfrm>
            <a:off x="472238" y="1559581"/>
            <a:ext cx="4926897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KG.8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How does hydrogen affect the failure assessment diagram?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KG.9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How significant is the discrepancy between internal and external defects with the presence of hydrogen? </a:t>
            </a:r>
            <a:endParaRPr lang="en-AU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AU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KG.10 </a:t>
            </a:r>
            <a:r>
              <a:rPr lang="en-AU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Does hydrogen affect the velocity of a running ductile fracture? </a:t>
            </a:r>
            <a:endParaRPr lang="en-AU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0116AF-7B9A-0887-1AC3-D679CAE2A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7" t="10215" r="13360" b="2076"/>
          <a:stretch/>
        </p:blipFill>
        <p:spPr>
          <a:xfrm>
            <a:off x="5305109" y="0"/>
            <a:ext cx="3950898" cy="2571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393ED-09D9-4F63-B9CE-FFCD20901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134" y="2617470"/>
            <a:ext cx="2814335" cy="2414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346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1AD3B-9B30-4FD8-FA5B-DE2C88CD1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7D7EB01F-1B07-C42E-2C7C-DE60004DC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38" y="1100567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>
                <a:solidFill>
                  <a:srgbClr val="002060"/>
                </a:solidFill>
              </a:rPr>
              <a:t>Provided Line pipes 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946FFC9-B87C-30D8-66B0-2997B62C099E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19308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RP3.1-12 Gaseous H</a:t>
            </a:r>
            <a:r>
              <a:rPr lang="de-DE" sz="1600" baseline="-25000" dirty="0"/>
              <a:t>2</a:t>
            </a:r>
            <a:r>
              <a:rPr lang="de-DE" sz="1600" dirty="0"/>
              <a:t> testing of </a:t>
            </a:r>
            <a:br>
              <a:rPr lang="de-DE" sz="1600" dirty="0"/>
            </a:br>
            <a:r>
              <a:rPr lang="de-DE" sz="1600" dirty="0"/>
              <a:t>representative Australian pipelines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F38F6CB-6636-F836-BB10-E7AB51B8243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6BB448C-3FB8-C33F-35E1-DF7D3E374958}"/>
              </a:ext>
            </a:extLst>
          </p:cNvPr>
          <p:cNvSpPr txBox="1">
            <a:spLocks/>
          </p:cNvSpPr>
          <p:nvPr/>
        </p:nvSpPr>
        <p:spPr>
          <a:xfrm>
            <a:off x="472238" y="1559581"/>
            <a:ext cx="4926897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9 pipes for test program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Grades from X52 to X70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Years from 1980 to 2021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Test program: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Tensile test (Air, H2)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Fracture toughness (Air, H2)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Charpy tests (Air)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Base metal in transverse direction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Tests on similar material done at UQ with Electrochemical charging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/>
              <a:t>Air characterisation delivered in previous </a:t>
            </a:r>
            <a:br>
              <a:rPr lang="en-AU" sz="1400" dirty="0"/>
            </a:br>
            <a:r>
              <a:rPr lang="en-AU" sz="1400" dirty="0"/>
              <a:t>milestone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AU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3F210-4BA2-8CDB-BE84-A260EACC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7845" y="1237968"/>
            <a:ext cx="4626135" cy="348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72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25BB54-C0C0-4E69-1CB9-8D1ABFC9C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B6439ABF-BAE9-2AE7-E038-A15EA194AC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2238" y="1100567"/>
            <a:ext cx="4926897" cy="1316046"/>
          </a:xfrm>
        </p:spPr>
        <p:txBody>
          <a:bodyPr>
            <a:normAutofit/>
          </a:bodyPr>
          <a:lstStyle/>
          <a:p>
            <a:r>
              <a:rPr lang="de-DE" sz="2275" dirty="0">
                <a:solidFill>
                  <a:srgbClr val="002060"/>
                </a:solidFill>
              </a:rPr>
              <a:t>Status of H</a:t>
            </a:r>
            <a:r>
              <a:rPr lang="de-DE" sz="2275" baseline="-25000" dirty="0">
                <a:solidFill>
                  <a:srgbClr val="002060"/>
                </a:solidFill>
              </a:rPr>
              <a:t>2</a:t>
            </a:r>
            <a:r>
              <a:rPr lang="de-DE" sz="2275" dirty="0">
                <a:solidFill>
                  <a:srgbClr val="002060"/>
                </a:solidFill>
              </a:rPr>
              <a:t> testing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01BD67DE-280B-D8DB-FB01-384495398E4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636776" y="419308"/>
            <a:ext cx="5870448" cy="32028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dirty="0"/>
              <a:t>RP3.1-12 Gaseous H</a:t>
            </a:r>
            <a:r>
              <a:rPr lang="de-DE" sz="1600" baseline="-25000" dirty="0"/>
              <a:t>2</a:t>
            </a:r>
            <a:r>
              <a:rPr lang="de-DE" sz="1600" dirty="0"/>
              <a:t> testing of </a:t>
            </a:r>
            <a:br>
              <a:rPr lang="de-DE" sz="1600" dirty="0"/>
            </a:br>
            <a:r>
              <a:rPr lang="de-DE" sz="1600" dirty="0"/>
              <a:t>representative Australian pipelines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2E594C9-41EE-C687-4937-784509D7920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16938" y="4910138"/>
            <a:ext cx="627062" cy="236537"/>
          </a:xfrm>
        </p:spPr>
        <p:txBody>
          <a:bodyPr/>
          <a:lstStyle/>
          <a:p>
            <a:fld id="{E512A31E-BF19-48BA-93F0-0D5F1421D109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364963-CA54-F335-5FBC-358B0F063FBA}"/>
              </a:ext>
            </a:extLst>
          </p:cNvPr>
          <p:cNvSpPr txBox="1">
            <a:spLocks/>
          </p:cNvSpPr>
          <p:nvPr/>
        </p:nvSpPr>
        <p:spPr>
          <a:xfrm>
            <a:off x="472238" y="1559581"/>
            <a:ext cx="4926897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Production of CT specimens available for all pipes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600" dirty="0"/>
              <a:t>First batch of H</a:t>
            </a:r>
            <a:r>
              <a:rPr lang="en-AU" sz="1600" baseline="-25000" dirty="0"/>
              <a:t>2</a:t>
            </a:r>
            <a:r>
              <a:rPr lang="en-AU" sz="1600" dirty="0"/>
              <a:t> testing completed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600" dirty="0"/>
              <a:t>Observed toughness higher than expected in H</a:t>
            </a:r>
            <a:r>
              <a:rPr lang="en-AU" sz="1600" baseline="-25000" dirty="0"/>
              <a:t>2</a:t>
            </a:r>
            <a:r>
              <a:rPr lang="en-AU" sz="1600" dirty="0"/>
              <a:t>. </a:t>
            </a:r>
          </a:p>
          <a:p>
            <a:r>
              <a:rPr lang="en-AU" sz="1600" dirty="0"/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AU" sz="1200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9D32FEC-AB80-03C7-F5C0-2CEEC11B2DA8}"/>
              </a:ext>
            </a:extLst>
          </p:cNvPr>
          <p:cNvSpPr txBox="1">
            <a:spLocks/>
          </p:cNvSpPr>
          <p:nvPr/>
        </p:nvSpPr>
        <p:spPr>
          <a:xfrm>
            <a:off x="984034" y="2486494"/>
            <a:ext cx="4926897" cy="2227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Behaviour not observed on material tested in a separate project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SEM observation of fracture faces indicate transition from ductile to H</a:t>
            </a:r>
            <a:r>
              <a:rPr lang="en-AU" sz="1400" baseline="-25000" dirty="0"/>
              <a:t>2</a:t>
            </a:r>
            <a:r>
              <a:rPr lang="en-AU" sz="1400" dirty="0"/>
              <a:t> embrittlement driven fracture process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Research process at play to understand ductile behaviour in first stage of the tests (impurities, test rate, oxide scales, test scheme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AU" sz="1400" dirty="0"/>
              <a:t>Current issue to be resolved prior to proceeding with remaining test program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AU" sz="1600" dirty="0"/>
          </a:p>
          <a:p>
            <a:r>
              <a:rPr lang="en-AU" sz="1600" dirty="0"/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sz="1600" dirty="0"/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AU" sz="1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75A38-FC08-84BD-108B-6E2FC47A82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005" y="4682626"/>
            <a:ext cx="1287578" cy="404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069A40-19DC-18B4-D329-2071FF31C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03116"/>
            <a:ext cx="1287578" cy="440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36967-09F8-E201-9EDD-7285153338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2727" y="103048"/>
            <a:ext cx="2485581" cy="1873117"/>
          </a:xfrm>
          <a:prstGeom prst="rect">
            <a:avLst/>
          </a:prstGeom>
        </p:spPr>
      </p:pic>
      <p:pic>
        <p:nvPicPr>
          <p:cNvPr id="9" name="Picture 8" descr="A machine with a round metal cylinder">
            <a:extLst>
              <a:ext uri="{FF2B5EF4-FFF2-40B4-BE49-F238E27FC236}">
                <a16:creationId xmlns:a16="http://schemas.microsoft.com/office/drawing/2014/main" id="{74C90CC7-9696-8DBD-59F3-1EE534D7D2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1314" y="2138241"/>
            <a:ext cx="2168408" cy="28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139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D96D1-75B7-3019-DEA3-B9C2E3B50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B268174-4B4A-49B1-8ABA-703A4E5C47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RP3.2-06</a:t>
            </a:r>
            <a:br>
              <a:rPr lang="en-US" dirty="0"/>
            </a:br>
            <a:r>
              <a:rPr lang="de-DE" sz="3200" dirty="0"/>
              <a:t>Modern RDF control modelling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330457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FAC3F5DC53AA48B45BFE3C9DBD7AC3" ma:contentTypeVersion="17" ma:contentTypeDescription="Create a new document." ma:contentTypeScope="" ma:versionID="8d9a1c25e5cd89af91997251e37cfd1a">
  <xsd:schema xmlns:xsd="http://www.w3.org/2001/XMLSchema" xmlns:xs="http://www.w3.org/2001/XMLSchema" xmlns:p="http://schemas.microsoft.com/office/2006/metadata/properties" xmlns:ns2="2f732a9f-8d01-475f-a814-84d06fc7189b" xmlns:ns3="5e80721e-ec21-4d83-87b2-1bc9ea5ddc25" xmlns:ns4="e35f1a1b-9455-4987-aeba-2c5d3ff84d62" targetNamespace="http://schemas.microsoft.com/office/2006/metadata/properties" ma:root="true" ma:fieldsID="9429253fdb06cd8922924efae1996ac4" ns2:_="" ns3:_="" ns4:_="">
    <xsd:import namespace="2f732a9f-8d01-475f-a814-84d06fc7189b"/>
    <xsd:import namespace="5e80721e-ec21-4d83-87b2-1bc9ea5ddc25"/>
    <xsd:import namespace="e35f1a1b-9455-4987-aeba-2c5d3ff84d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732a9f-8d01-475f-a814-84d06fc7189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a7b88db-b703-4d04-81b7-e61a8f0436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80721e-ec21-4d83-87b2-1bc9ea5ddc2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f1a1b-9455-4987-aeba-2c5d3ff84d62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365044ba-0430-49f4-a201-87e7242bc9f6}" ma:internalName="TaxCatchAll" ma:showField="CatchAllData" ma:web="e35f1a1b-9455-4987-aeba-2c5d3ff84d6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5e80721e-ec21-4d83-87b2-1bc9ea5ddc25">
      <UserInfo>
        <DisplayName/>
        <AccountId xsi:nil="true"/>
        <AccountType/>
      </UserInfo>
    </SharedWithUsers>
    <TaxCatchAll xmlns="e35f1a1b-9455-4987-aeba-2c5d3ff84d62" xsi:nil="true"/>
    <lcf76f155ced4ddcb4097134ff3c332f xmlns="2f732a9f-8d01-475f-a814-84d06fc7189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4AEE850-ABD7-4B0F-AA3E-081B615619B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B3C226-588A-41A9-89BC-4CC9B01393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732a9f-8d01-475f-a814-84d06fc7189b"/>
    <ds:schemaRef ds:uri="5e80721e-ec21-4d83-87b2-1bc9ea5ddc25"/>
    <ds:schemaRef ds:uri="e35f1a1b-9455-4987-aeba-2c5d3ff84d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5E1B3EC-60E3-42F1-88CD-9B9BA966C398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c4363bc9-e002-4f81-a5e1-8f41fba3c29f"/>
    <ds:schemaRef ds:uri="http://purl.org/dc/elements/1.1/"/>
    <ds:schemaRef ds:uri="http://schemas.openxmlformats.org/package/2006/metadata/core-properties"/>
    <ds:schemaRef ds:uri="http://www.w3.org/XML/1998/namespace"/>
    <ds:schemaRef ds:uri="4bd2851d-78fa-4755-bea0-e81e8d2e92e1"/>
    <ds:schemaRef ds:uri="http://schemas.microsoft.com/office/2006/metadata/properties"/>
    <ds:schemaRef ds:uri="http://purl.org/dc/dcmitype/"/>
    <ds:schemaRef ds:uri="5e80721e-ec21-4d83-87b2-1bc9ea5ddc25"/>
    <ds:schemaRef ds:uri="e35f1a1b-9455-4987-aeba-2c5d3ff84d62"/>
    <ds:schemaRef ds:uri="2f732a9f-8d01-475f-a814-84d06fc7189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917</TotalTime>
  <Words>1101</Words>
  <Application>Microsoft Office PowerPoint</Application>
  <PresentationFormat>On-screen Show (16:9)</PresentationFormat>
  <Paragraphs>170</Paragraphs>
  <Slides>21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University of Wollongong Research update RP3.1-12 Gaseous H2 testing of materials RP3.2-06 Modern RDF control modelling  Prof Cheng Lu, Dr Bradley Davis,  Dr Rui Wang, Dr Guillaume Michal</vt:lpstr>
      <vt:lpstr>RP3.1-12  Gaseous H2 testing of representative Australian transmission pipelines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RP3.2-06 Modern RDF control modelling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Related FFCRC Research Updates </vt:lpstr>
      <vt:lpstr>UQ hydrogen embrittlement studies</vt:lpstr>
      <vt:lpstr>UQ hydrogen embrittlement studies</vt:lpstr>
      <vt:lpstr>UQ hydrogen embrittlement studies</vt:lpstr>
      <vt:lpstr>UQ hydrogen embrittlement studies</vt:lpstr>
      <vt:lpstr>Overview of relevant research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Douglas Proud</cp:lastModifiedBy>
  <cp:revision>37</cp:revision>
  <dcterms:created xsi:type="dcterms:W3CDTF">2020-04-22T00:43:54Z</dcterms:created>
  <dcterms:modified xsi:type="dcterms:W3CDTF">2025-03-12T00:36:56Z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0x01010069FAC3F5DC53AA48B45BFE3C9DBD7AC3</vt:lpwstr>
  </property>
  <property fmtid="{D5CDD505-2E9C-101B-9397-08002B2CF9AE}" pid="3" name="Order">
    <vt:r8>901100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  <property fmtid="{D5CDD505-2E9C-101B-9397-08002B2CF9AE}" pid="8" name="MSIP_Label_b17cf72f-dc04-4766-87fe-c147305a620c_Enabled">
    <vt:lpwstr>true</vt:lpwstr>
  </property>
  <property fmtid="{D5CDD505-2E9C-101B-9397-08002B2CF9AE}" pid="9" name="MSIP_Label_b17cf72f-dc04-4766-87fe-c147305a620c_SetDate">
    <vt:lpwstr>2024-08-07T21:00:21Z</vt:lpwstr>
  </property>
  <property fmtid="{D5CDD505-2E9C-101B-9397-08002B2CF9AE}" pid="10" name="MSIP_Label_b17cf72f-dc04-4766-87fe-c147305a620c_Method">
    <vt:lpwstr>Privileged</vt:lpwstr>
  </property>
  <property fmtid="{D5CDD505-2E9C-101B-9397-08002B2CF9AE}" pid="11" name="MSIP_Label_b17cf72f-dc04-4766-87fe-c147305a620c_Name">
    <vt:lpwstr>Public</vt:lpwstr>
  </property>
  <property fmtid="{D5CDD505-2E9C-101B-9397-08002B2CF9AE}" pid="12" name="MSIP_Label_b17cf72f-dc04-4766-87fe-c147305a620c_SiteId">
    <vt:lpwstr>234ac309-c216-4661-a5ba-18879f6c4c75</vt:lpwstr>
  </property>
  <property fmtid="{D5CDD505-2E9C-101B-9397-08002B2CF9AE}" pid="13" name="MSIP_Label_b17cf72f-dc04-4766-87fe-c147305a620c_ActionId">
    <vt:lpwstr>322b4625-2401-4e90-9bbd-c31104f1cc9a</vt:lpwstr>
  </property>
  <property fmtid="{D5CDD505-2E9C-101B-9397-08002B2CF9AE}" pid="14" name="MSIP_Label_b17cf72f-dc04-4766-87fe-c147305a620c_ContentBits">
    <vt:lpwstr>0</vt:lpwstr>
  </property>
</Properties>
</file>