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2" r:id="rId5"/>
  </p:sldMasterIdLst>
  <p:sldIdLst>
    <p:sldId id="297" r:id="rId6"/>
    <p:sldId id="256" r:id="rId7"/>
    <p:sldId id="292" r:id="rId8"/>
    <p:sldId id="293" r:id="rId9"/>
    <p:sldId id="257" r:id="rId10"/>
    <p:sldId id="261" r:id="rId11"/>
    <p:sldId id="262" r:id="rId12"/>
    <p:sldId id="295" r:id="rId13"/>
    <p:sldId id="291" r:id="rId14"/>
    <p:sldId id="281" r:id="rId15"/>
    <p:sldId id="290"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A6"/>
    <a:srgbClr val="10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54" y="4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ig Bonar" userId="35ead825-cf6f-4ac4-b119-ae69d26af5cf" providerId="ADAL" clId="{49B0DD2C-FE40-4DDF-8662-F003915985D1}"/>
    <pc:docChg chg="delSld">
      <pc:chgData name="Craig Bonar" userId="35ead825-cf6f-4ac4-b119-ae69d26af5cf" providerId="ADAL" clId="{49B0DD2C-FE40-4DDF-8662-F003915985D1}" dt="2023-12-11T00:02:33.607" v="0" actId="47"/>
      <pc:docMkLst>
        <pc:docMk/>
      </pc:docMkLst>
      <pc:sldChg chg="del">
        <pc:chgData name="Craig Bonar" userId="35ead825-cf6f-4ac4-b119-ae69d26af5cf" providerId="ADAL" clId="{49B0DD2C-FE40-4DDF-8662-F003915985D1}" dt="2023-12-11T00:02:33.607" v="0" actId="47"/>
        <pc:sldMkLst>
          <pc:docMk/>
          <pc:sldMk cId="3420146650" sldId="264"/>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09BA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11250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FCFB-04C5-D49A-E7A6-5105565DD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050FA1E-8ACE-0704-D8D9-5BFB7631B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89CEA-D61C-7438-0AB7-807B1CC01876}"/>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5" name="Footer Placeholder 4">
            <a:extLst>
              <a:ext uri="{FF2B5EF4-FFF2-40B4-BE49-F238E27FC236}">
                <a16:creationId xmlns:a16="http://schemas.microsoft.com/office/drawing/2014/main" id="{B8E4BEB0-9199-85BD-2A29-A1D6929B37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734DDA-982C-03A3-7724-3C4DB39A682F}"/>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59190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74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ound, outdoor, sky, dirt&#10;&#10;Description automatically generated">
            <a:extLst>
              <a:ext uri="{FF2B5EF4-FFF2-40B4-BE49-F238E27FC236}">
                <a16:creationId xmlns:a16="http://schemas.microsoft.com/office/drawing/2014/main" id="{47F7AB2B-278A-652F-2108-D06A629FFE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1"/>
            <a:ext cx="6072910" cy="6858000"/>
          </a:xfrm>
          <a:prstGeom prst="rect">
            <a:avLst/>
          </a:prstGeom>
        </p:spPr>
      </p:pic>
    </p:spTree>
    <p:extLst>
      <p:ext uri="{BB962C8B-B14F-4D97-AF65-F5344CB8AC3E}">
        <p14:creationId xmlns:p14="http://schemas.microsoft.com/office/powerpoint/2010/main" val="3380129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155221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10;&#10;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2335647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3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ound, outdoor, sky, dirt&#10;&#10;Description automatically generated">
            <a:extLst>
              <a:ext uri="{FF2B5EF4-FFF2-40B4-BE49-F238E27FC236}">
                <a16:creationId xmlns:a16="http://schemas.microsoft.com/office/drawing/2014/main" id="{47F7AB2B-278A-652F-2108-D06A629FFE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1"/>
            <a:ext cx="6072910" cy="6858000"/>
          </a:xfrm>
          <a:prstGeom prst="rect">
            <a:avLst/>
          </a:prstGeom>
        </p:spPr>
      </p:pic>
    </p:spTree>
    <p:extLst>
      <p:ext uri="{BB962C8B-B14F-4D97-AF65-F5344CB8AC3E}">
        <p14:creationId xmlns:p14="http://schemas.microsoft.com/office/powerpoint/2010/main" val="685173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3512372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10;&#10;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3821736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61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A picture containing sky, outdoor&#10;&#10;Description automatically generated">
            <a:extLst>
              <a:ext uri="{FF2B5EF4-FFF2-40B4-BE49-F238E27FC236}">
                <a16:creationId xmlns:a16="http://schemas.microsoft.com/office/drawing/2014/main" id="{C9CF9BC6-9E06-A9D4-9AF2-2A568035F8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06576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5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6" name="Picture 5" descr="A picture containing outdoor, sky, sandy&#10;&#10;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492"/>
            <a:ext cx="10359737" cy="690649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33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5" name="Picture 4" descr="Two people wearing hardhats looking at a piece of paper&#10;&#10;Description automatically generated with medium confidence">
            <a:extLst>
              <a:ext uri="{FF2B5EF4-FFF2-40B4-BE49-F238E27FC236}">
                <a16:creationId xmlns:a16="http://schemas.microsoft.com/office/drawing/2014/main" id="{0A27C901-CFE2-C3E0-B7BD-BA54BFCF63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307"/>
            <a:ext cx="6285607" cy="6858000"/>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571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16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096000" cy="685800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06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pic>
        <p:nvPicPr>
          <p:cNvPr id="6" name="Picture 5" descr="A picture containing outdoor, sky, sandy&#10;&#10;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4246"/>
            <a:ext cx="6096000" cy="690649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786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5" name="Picture 4" descr="Two people wearing hardhats looking at a piece of paper&#10;&#10;Description automatically generated with medium confidence">
            <a:extLst>
              <a:ext uri="{FF2B5EF4-FFF2-40B4-BE49-F238E27FC236}">
                <a16:creationId xmlns:a16="http://schemas.microsoft.com/office/drawing/2014/main" id="{0A27C901-CFE2-C3E0-B7BD-BA54BFCF63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307"/>
            <a:ext cx="6096000" cy="6858000"/>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94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24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descr="A group of people wearing hardhats and reflectors&#10;&#10;Description automatically generated with low confidence">
            <a:extLst>
              <a:ext uri="{FF2B5EF4-FFF2-40B4-BE49-F238E27FC236}">
                <a16:creationId xmlns:a16="http://schemas.microsoft.com/office/drawing/2014/main" id="{EA883B76-7EB1-B247-82F9-30468FEC3C0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794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6" name="Picture 5" descr="A picture containing sky, outdoor, ground&#10;&#10;Description automatically generated">
            <a:extLst>
              <a:ext uri="{FF2B5EF4-FFF2-40B4-BE49-F238E27FC236}">
                <a16:creationId xmlns:a16="http://schemas.microsoft.com/office/drawing/2014/main" id="{40851D87-F524-E016-EF82-4FD1ECA22D4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36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9" name="Picture 8" descr="A picture containing outdoor, sky, sunset, sun&#10;&#10;Description automatically generated">
            <a:extLst>
              <a:ext uri="{FF2B5EF4-FFF2-40B4-BE49-F238E27FC236}">
                <a16:creationId xmlns:a16="http://schemas.microsoft.com/office/drawing/2014/main" id="{BF8B86E2-3295-5BA7-CA2D-23567E2D65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577420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7" name="Picture 6" descr="A picture containing outdoor, sky, ground, sandy&#10;&#10;Description automatically generated">
            <a:extLst>
              <a:ext uri="{FF2B5EF4-FFF2-40B4-BE49-F238E27FC236}">
                <a16:creationId xmlns:a16="http://schemas.microsoft.com/office/drawing/2014/main" id="{8754491D-A871-26A6-0440-5F51DFE4526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117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30F5-811A-FD4A-FCE4-E95F85920D2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1CC134-797A-8F09-3DCD-EF1D57103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EFDA7-D07B-3D37-8688-D9C5667BE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55AF227-B89D-0993-910D-8866EBD3A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B0BAD1-3C6A-A384-EBA1-DB2FB8B43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BE0CEDD-A24F-12D0-EE84-23A0ECEC4A13}"/>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8" name="Footer Placeholder 7">
            <a:extLst>
              <a:ext uri="{FF2B5EF4-FFF2-40B4-BE49-F238E27FC236}">
                <a16:creationId xmlns:a16="http://schemas.microsoft.com/office/drawing/2014/main" id="{B4A59FC7-3B72-3CB1-1A80-BF85053BFD5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B3AE5E-3097-D55F-5B29-03EE99D54E1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16308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58389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237910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pic>
        <p:nvPicPr>
          <p:cNvPr id="6" name="Picture 5" descr="A picture containing outdoor, sky, ground, nature&#10;&#10;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1742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926108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736330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12605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11/12/2023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021689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GB"/>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View &gt; Header and Footer…</a:t>
            </a:r>
            <a:endParaRPr lang="en-AU" dirty="0"/>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spTree>
    <p:extLst>
      <p:ext uri="{BB962C8B-B14F-4D97-AF65-F5344CB8AC3E}">
        <p14:creationId xmlns:p14="http://schemas.microsoft.com/office/powerpoint/2010/main" val="1627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picture containing grass, outdoor&#10;&#10;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75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883-2459-F245-8F29-70B1A1497D22}"/>
              </a:ext>
            </a:extLst>
          </p:cNvPr>
          <p:cNvSpPr>
            <a:spLocks noGrp="1"/>
          </p:cNvSpPr>
          <p:nvPr>
            <p:ph type="title"/>
          </p:nvPr>
        </p:nvSpPr>
        <p:spPr/>
        <p:txBody>
          <a:bodyPr/>
          <a:lstStyle/>
          <a:p>
            <a:r>
              <a:rPr lang="en-GB"/>
              <a:t>Click to edit Master title style</a:t>
            </a:r>
            <a:endParaRPr lang="en-AU"/>
          </a:p>
        </p:txBody>
      </p:sp>
      <p:sp>
        <p:nvSpPr>
          <p:cNvPr id="6" name="Footer Placeholder 5">
            <a:extLst>
              <a:ext uri="{FF2B5EF4-FFF2-40B4-BE49-F238E27FC236}">
                <a16:creationId xmlns:a16="http://schemas.microsoft.com/office/drawing/2014/main" id="{5AB2C1A5-32AA-EE4C-B2C4-1E4339B90D22}"/>
              </a:ext>
            </a:extLst>
          </p:cNvPr>
          <p:cNvSpPr>
            <a:spLocks noGrp="1"/>
          </p:cNvSpPr>
          <p:nvPr>
            <p:ph type="ftr" sz="quarter" idx="10"/>
          </p:nvPr>
        </p:nvSpPr>
        <p:spPr/>
        <p:txBody>
          <a:bodyPr/>
          <a:lstStyle/>
          <a:p>
            <a:r>
              <a:rPr lang="en-AU"/>
              <a:t>Presentation Title. Change by going to View &gt; Header and Footer…</a:t>
            </a:r>
            <a:endParaRPr lang="en-AU" dirty="0"/>
          </a:p>
        </p:txBody>
      </p:sp>
      <p:sp>
        <p:nvSpPr>
          <p:cNvPr id="7" name="Slide Number Placeholder 6">
            <a:extLst>
              <a:ext uri="{FF2B5EF4-FFF2-40B4-BE49-F238E27FC236}">
                <a16:creationId xmlns:a16="http://schemas.microsoft.com/office/drawing/2014/main" id="{F5E11291-0F01-394B-9600-A961FEEA4AB3}"/>
              </a:ext>
            </a:extLst>
          </p:cNvPr>
          <p:cNvSpPr>
            <a:spLocks noGrp="1"/>
          </p:cNvSpPr>
          <p:nvPr>
            <p:ph type="sldNum" sz="quarter" idx="11"/>
          </p:nvPr>
        </p:nvSpPr>
        <p:spPr/>
        <p:txBody>
          <a:bodyPr/>
          <a:lstStyle/>
          <a:p>
            <a:fld id="{844C296D-B57D-C34D-923D-154E4CE5CC2A}" type="slidenum">
              <a:rPr lang="en-AU" smtClean="0"/>
              <a:pPr/>
              <a:t>‹#›</a:t>
            </a:fld>
            <a:endParaRPr lang="en-AU"/>
          </a:p>
        </p:txBody>
      </p:sp>
      <p:sp>
        <p:nvSpPr>
          <p:cNvPr id="13" name="Text Placeholder 22">
            <a:extLst>
              <a:ext uri="{FF2B5EF4-FFF2-40B4-BE49-F238E27FC236}">
                <a16:creationId xmlns:a16="http://schemas.microsoft.com/office/drawing/2014/main" id="{6583874A-0DA4-6240-8083-25678966ABD6}"/>
              </a:ext>
            </a:extLst>
          </p:cNvPr>
          <p:cNvSpPr>
            <a:spLocks noGrp="1"/>
          </p:cNvSpPr>
          <p:nvPr>
            <p:ph type="body" sz="quarter" idx="12" hasCustomPrompt="1"/>
          </p:nvPr>
        </p:nvSpPr>
        <p:spPr>
          <a:xfrm>
            <a:off x="838200" y="6030096"/>
            <a:ext cx="10515600" cy="296091"/>
          </a:xfrm>
        </p:spPr>
        <p:txBody>
          <a:bodyPr anchor="b">
            <a:noAutofit/>
          </a:bodyPr>
          <a:lstStyle>
            <a:lvl1pPr>
              <a:spcAft>
                <a:spcPts val="0"/>
              </a:spcAft>
              <a:defRPr sz="700"/>
            </a:lvl1pPr>
          </a:lstStyle>
          <a:p>
            <a:pPr lvl="0"/>
            <a:r>
              <a:rPr lang="en-GB" dirty="0"/>
              <a:t>Notes go here</a:t>
            </a:r>
            <a:endParaRPr lang="en-AU" dirty="0"/>
          </a:p>
        </p:txBody>
      </p:sp>
    </p:spTree>
    <p:extLst>
      <p:ext uri="{BB962C8B-B14F-4D97-AF65-F5344CB8AC3E}">
        <p14:creationId xmlns:p14="http://schemas.microsoft.com/office/powerpoint/2010/main" val="3780229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281710" y="830119"/>
            <a:ext cx="5555672" cy="541482"/>
          </a:xfrm>
        </p:spPr>
        <p:txBody>
          <a:bodyPr anchor="t">
            <a:noAutofit/>
          </a:bodyPr>
          <a:lstStyle>
            <a:lvl1pPr>
              <a:defRPr sz="3600" b="1">
                <a:solidFill>
                  <a:schemeClr val="bg1"/>
                </a:solidFill>
                <a:latin typeface="Calibri Light" panose="020F0302020204030204" pitchFamily="34" charset="0"/>
                <a:cs typeface="Calibri Light" panose="020F0302020204030204" pitchFamily="34" charset="0"/>
              </a:defRPr>
            </a:lvl1pPr>
          </a:lstStyle>
          <a:p>
            <a:r>
              <a:rPr lang="en-US" dirty="0"/>
              <a:t>Name </a:t>
            </a:r>
            <a:br>
              <a:rPr lang="en-US" dirty="0"/>
            </a:b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hasCustomPrompt="1"/>
          </p:nvPr>
        </p:nvSpPr>
        <p:spPr>
          <a:xfrm>
            <a:off x="28170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3643666" y="246622"/>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1F6AAE-11E7-20AA-FD35-ADF8F9F18891}"/>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FA35DF-7F48-623F-6C7A-798E3C7804D5}"/>
              </a:ext>
            </a:extLst>
          </p:cNvPr>
          <p:cNvCxnSpPr>
            <a:cxnSpLocks/>
          </p:cNvCxnSpPr>
          <p:nvPr userDrawn="1"/>
        </p:nvCxnSpPr>
        <p:spPr>
          <a:xfrm flipH="1">
            <a:off x="9751858" y="251327"/>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7BA5437-9529-748A-8012-111F2E69C766}"/>
              </a:ext>
            </a:extLst>
          </p:cNvPr>
          <p:cNvSpPr>
            <a:spLocks noGrp="1"/>
          </p:cNvSpPr>
          <p:nvPr>
            <p:ph sz="half" idx="11" hasCustomPrompt="1"/>
          </p:nvPr>
        </p:nvSpPr>
        <p:spPr>
          <a:xfrm>
            <a:off x="632372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7" name="Title 1">
            <a:extLst>
              <a:ext uri="{FF2B5EF4-FFF2-40B4-BE49-F238E27FC236}">
                <a16:creationId xmlns:a16="http://schemas.microsoft.com/office/drawing/2014/main" id="{48D85C55-3856-8533-53CA-D4DEB7AC97F0}"/>
              </a:ext>
            </a:extLst>
          </p:cNvPr>
          <p:cNvSpPr txBox="1">
            <a:spLocks/>
          </p:cNvSpPr>
          <p:nvPr userDrawn="1"/>
        </p:nvSpPr>
        <p:spPr>
          <a:xfrm>
            <a:off x="6323728" y="830119"/>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r>
              <a:rPr lang="en-US" dirty="0"/>
              <a:t> </a:t>
            </a:r>
            <a:br>
              <a:rPr lang="en-US" dirty="0"/>
            </a:br>
            <a:endParaRPr lang="en-AU" dirty="0"/>
          </a:p>
        </p:txBody>
      </p:sp>
    </p:spTree>
    <p:extLst>
      <p:ext uri="{BB962C8B-B14F-4D97-AF65-F5344CB8AC3E}">
        <p14:creationId xmlns:p14="http://schemas.microsoft.com/office/powerpoint/2010/main" val="2903857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337858" y="950435"/>
            <a:ext cx="5555672" cy="480724"/>
          </a:xfrm>
        </p:spPr>
        <p:txBody>
          <a:bodyPr anchor="t">
            <a:noAutofit/>
          </a:bodyPr>
          <a:lstStyle>
            <a:lvl1pPr>
              <a:defRPr sz="3600" b="1">
                <a:solidFill>
                  <a:schemeClr val="bg1"/>
                </a:solidFill>
              </a:defRPr>
            </a:lvl1pPr>
          </a:lstStyle>
          <a:p>
            <a:r>
              <a:rPr lang="en-US" dirty="0"/>
              <a:t>Name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21956"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buNone/>
              <a:defRPr sz="1600">
                <a:solidFill>
                  <a:schemeClr val="bg1"/>
                </a:solidFill>
              </a:defRPr>
            </a:lvl5pPr>
          </a:lstStyle>
          <a:p>
            <a:pPr lvl="4"/>
            <a:endParaRPr lang="en-US"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58618" y="51768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1837427" y="284244"/>
            <a:ext cx="231356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650EB7F-C99C-F6B5-6E6C-E079D180AB6B}"/>
              </a:ext>
            </a:extLst>
          </p:cNvPr>
          <p:cNvSpPr>
            <a:spLocks noGrp="1"/>
          </p:cNvSpPr>
          <p:nvPr>
            <p:ph sz="half" idx="10"/>
          </p:nvPr>
        </p:nvSpPr>
        <p:spPr>
          <a:xfrm>
            <a:off x="6159277"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896938" indent="-896938">
              <a:buNone/>
              <a:defRPr sz="1100">
                <a:solidFill>
                  <a:schemeClr val="bg1"/>
                </a:solidFill>
              </a:defRPr>
            </a:lvl5pPr>
          </a:lstStyle>
          <a:p>
            <a:pPr lvl="4"/>
            <a:endParaRPr lang="en-US" dirty="0"/>
          </a:p>
        </p:txBody>
      </p:sp>
    </p:spTree>
    <p:extLst>
      <p:ext uri="{BB962C8B-B14F-4D97-AF65-F5344CB8AC3E}">
        <p14:creationId xmlns:p14="http://schemas.microsoft.com/office/powerpoint/2010/main" val="1612146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  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710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11/12/2023</a:t>
            </a:fld>
            <a:endParaRPr lang="en-AU" dirty="0"/>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287693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11/12/2023</a:t>
            </a:fld>
            <a:endParaRPr lang="en-AU" dirty="0"/>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1769821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11/12/2023</a:t>
            </a:fld>
            <a:endParaRPr lang="en-AU" dirty="0"/>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dirty="0"/>
          </a:p>
        </p:txBody>
      </p:sp>
      <p:pic>
        <p:nvPicPr>
          <p:cNvPr id="6" name="Picture 5" descr="A picture containing outdoor, sky, ground, nature  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74017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11/12/2023</a:t>
            </a:fld>
            <a:endParaRPr lang="en-AU" dirty="0"/>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4111629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11/12/2023</a:t>
            </a:fld>
            <a:endParaRPr lang="en-AU" dirty="0"/>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3628370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11/12/2023</a:t>
            </a:fld>
            <a:endParaRPr lang="en-AU" dirty="0"/>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1414296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A picture containing grass, outdoor&#10;&#10;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840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11/12/2023</a:t>
            </a:fld>
            <a:endParaRPr lang="en-AU" dirty="0"/>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dirty="0"/>
          </a:p>
        </p:txBody>
      </p:sp>
    </p:spTree>
    <p:extLst>
      <p:ext uri="{BB962C8B-B14F-4D97-AF65-F5344CB8AC3E}">
        <p14:creationId xmlns:p14="http://schemas.microsoft.com/office/powerpoint/2010/main" val="3202502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A bridge over a body of water with boats on it and buildings around it&#10;&#10;Description automatically generated with low confidence">
            <a:extLst>
              <a:ext uri="{FF2B5EF4-FFF2-40B4-BE49-F238E27FC236}">
                <a16:creationId xmlns:a16="http://schemas.microsoft.com/office/drawing/2014/main" id="{2439D146-3E29-F193-5481-E4A2C6E293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1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A bridge over a body of water with boats on it and buildings around it&#10;&#10;Description automatically generated with low confidence">
            <a:extLst>
              <a:ext uri="{FF2B5EF4-FFF2-40B4-BE49-F238E27FC236}">
                <a16:creationId xmlns:a16="http://schemas.microsoft.com/office/drawing/2014/main" id="{2439D146-3E29-F193-5481-E4A2C6E293CA}"/>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39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6" name="Picture 5" descr="A picture containing outdoor, sky, sunset, sun&#10;&#10;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76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6" name="Picture 5" descr="A picture containing outdoor, sky, sunset, sun&#10;&#10;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0252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2.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11/12/2023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380248123"/>
      </p:ext>
    </p:extLst>
  </p:cSld>
  <p:clrMap bg1="lt1" tx1="dk1" bg2="lt2" tx2="dk2" accent1="accent1" accent2="accent2" accent3="accent3" accent4="accent4" accent5="accent5" accent6="accent6" hlink="hlink" folHlink="folHlink"/>
  <p:sldLayoutIdLst>
    <p:sldLayoutId id="2147483699" r:id="rId1"/>
    <p:sldLayoutId id="2147483649" r:id="rId2"/>
    <p:sldLayoutId id="2147483683" r:id="rId3"/>
    <p:sldLayoutId id="2147483650" r:id="rId4"/>
    <p:sldLayoutId id="2147483669" r:id="rId5"/>
    <p:sldLayoutId id="2147483670" r:id="rId6"/>
    <p:sldLayoutId id="2147483671" r:id="rId7"/>
    <p:sldLayoutId id="2147483672" r:id="rId8"/>
    <p:sldLayoutId id="2147483673" r:id="rId9"/>
    <p:sldLayoutId id="2147483651" r:id="rId10"/>
    <p:sldLayoutId id="2147483652" r:id="rId11"/>
    <p:sldLayoutId id="2147483663" r:id="rId12"/>
    <p:sldLayoutId id="2147483664" r:id="rId13"/>
    <p:sldLayoutId id="2147483665" r:id="rId14"/>
    <p:sldLayoutId id="2147483691" r:id="rId15"/>
    <p:sldLayoutId id="2147483692" r:id="rId16"/>
    <p:sldLayoutId id="2147483693" r:id="rId17"/>
    <p:sldLayoutId id="2147483694" r:id="rId18"/>
    <p:sldLayoutId id="2147483666" r:id="rId19"/>
    <p:sldLayoutId id="2147483677" r:id="rId20"/>
    <p:sldLayoutId id="2147483678" r:id="rId21"/>
    <p:sldLayoutId id="2147483679" r:id="rId22"/>
    <p:sldLayoutId id="2147483695" r:id="rId23"/>
    <p:sldLayoutId id="2147483696" r:id="rId24"/>
    <p:sldLayoutId id="2147483697" r:id="rId25"/>
    <p:sldLayoutId id="2147483698" r:id="rId26"/>
    <p:sldLayoutId id="2147483660" r:id="rId27"/>
    <p:sldLayoutId id="2147483661" r:id="rId28"/>
    <p:sldLayoutId id="2147483662" r:id="rId29"/>
    <p:sldLayoutId id="2147483676" r:id="rId30"/>
    <p:sldLayoutId id="2147483653" r:id="rId31"/>
    <p:sldLayoutId id="2147483654" r:id="rId32"/>
    <p:sldLayoutId id="2147483655" r:id="rId33"/>
    <p:sldLayoutId id="2147483684" r:id="rId34"/>
    <p:sldLayoutId id="2147483656" r:id="rId35"/>
    <p:sldLayoutId id="2147483657" r:id="rId36"/>
    <p:sldLayoutId id="2147483658" r:id="rId37"/>
    <p:sldLayoutId id="2147483659" r:id="rId38"/>
    <p:sldLayoutId id="2147483700" r:id="rId39"/>
    <p:sldLayoutId id="2147483701"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11/12/2023</a:t>
            </a:fld>
            <a:endParaRPr lang="en-AU" dirty="0"/>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dirty="0"/>
          </a:p>
        </p:txBody>
      </p:sp>
    </p:spTree>
    <p:extLst>
      <p:ext uri="{BB962C8B-B14F-4D97-AF65-F5344CB8AC3E}">
        <p14:creationId xmlns:p14="http://schemas.microsoft.com/office/powerpoint/2010/main" val="294610227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D8035A-817F-25C2-B26A-878EF1C8EBCA}"/>
              </a:ext>
            </a:extLst>
          </p:cNvPr>
          <p:cNvSpPr>
            <a:spLocks noGrp="1"/>
          </p:cNvSpPr>
          <p:nvPr>
            <p:ph type="title"/>
          </p:nvPr>
        </p:nvSpPr>
        <p:spPr>
          <a:xfrm>
            <a:off x="1661852" y="750562"/>
            <a:ext cx="2830246" cy="480724"/>
          </a:xfrm>
        </p:spPr>
        <p:txBody>
          <a:bodyPr/>
          <a:lstStyle/>
          <a:p>
            <a:r>
              <a:rPr lang="en-US" dirty="0"/>
              <a:t>Jeff Jones </a:t>
            </a:r>
            <a:endParaRPr lang="en-AU" dirty="0"/>
          </a:p>
        </p:txBody>
      </p:sp>
      <p:sp>
        <p:nvSpPr>
          <p:cNvPr id="6" name="Content Placeholder 5">
            <a:extLst>
              <a:ext uri="{FF2B5EF4-FFF2-40B4-BE49-F238E27FC236}">
                <a16:creationId xmlns:a16="http://schemas.microsoft.com/office/drawing/2014/main" id="{0F45207E-F9B1-B414-8148-B59565996C06}"/>
              </a:ext>
            </a:extLst>
          </p:cNvPr>
          <p:cNvSpPr>
            <a:spLocks noGrp="1"/>
          </p:cNvSpPr>
          <p:nvPr>
            <p:ph sz="half" idx="1"/>
          </p:nvPr>
        </p:nvSpPr>
        <p:spPr>
          <a:xfrm>
            <a:off x="5635123" y="217895"/>
            <a:ext cx="5959114" cy="6369335"/>
          </a:xfrm>
        </p:spPr>
        <p:txBody>
          <a:bodyPr>
            <a:noAutofit/>
          </a:bodyPr>
          <a:lstStyle/>
          <a:p>
            <a:pPr lvl="4" algn="just">
              <a:spcAft>
                <a:spcPts val="1200"/>
              </a:spcAft>
            </a:pPr>
            <a:r>
              <a:rPr lang="en-AU" sz="1900" dirty="0"/>
              <a:t>Jeff is Director of PDA, an independent consulting company specializing in risk management and assurance processes, particularly in the Oil &amp; Gas, Petroleum Pipelines, Mining and Asset Infrastructure sectors.  </a:t>
            </a:r>
          </a:p>
          <a:p>
            <a:pPr lvl="4" algn="just">
              <a:spcAft>
                <a:spcPts val="1200"/>
              </a:spcAft>
            </a:pPr>
            <a:r>
              <a:rPr lang="en-AU" sz="1900" dirty="0"/>
              <a:t>Jeff’s career basis was formed in Esso Australia’s upstream production department and has been involved in the oil and gas industry since the late 80’s.  Jeff’s career has spanned the full life-cycle of asset management including concept development/FEED, Client &amp; Contractor mega-project implementation, and facility operational roles.  </a:t>
            </a:r>
          </a:p>
          <a:p>
            <a:pPr lvl="4" algn="just">
              <a:spcAft>
                <a:spcPts val="1200"/>
              </a:spcAft>
            </a:pPr>
            <a:r>
              <a:rPr lang="en-AU" sz="1900" dirty="0"/>
              <a:t>Jeff combines his sound technical knowledge and broad operating experience with risk management expertise to provide AS2885/4645 audits, PMS/SaOP consulting and SMS/FSA risk assessments for most owners and operators of Australian liquid &amp; gas petroleum pipelines.</a:t>
            </a:r>
          </a:p>
          <a:p>
            <a:pPr lvl="4" algn="just">
              <a:spcAft>
                <a:spcPts val="1200"/>
              </a:spcAft>
            </a:pPr>
            <a:r>
              <a:rPr lang="en-AU" sz="1900" dirty="0"/>
              <a:t>Jeff is a qualified Lead Auditor in Quality Management Systems, Certified Practising Risk Manager and is a current active member of the APGA, PMI, RMIA, SPE &amp; EA’s Risk Engineering Society including RES QLD Chair.</a:t>
            </a:r>
          </a:p>
          <a:p>
            <a:pPr lvl="4" algn="just">
              <a:spcAft>
                <a:spcPts val="1200"/>
              </a:spcAft>
            </a:pPr>
            <a:r>
              <a:rPr lang="en-AU" sz="1900" dirty="0"/>
              <a:t>Jeff is an Individual Member of APGA &amp; ME-038 sub-committee member involved with Parts 1, 3 &amp; 6.</a:t>
            </a:r>
          </a:p>
          <a:p>
            <a:pPr lvl="4" algn="just">
              <a:spcAft>
                <a:spcPts val="1200"/>
              </a:spcAft>
            </a:pPr>
            <a:endParaRPr lang="en-US" sz="1900" dirty="0"/>
          </a:p>
        </p:txBody>
      </p:sp>
      <p:sp>
        <p:nvSpPr>
          <p:cNvPr id="8" name="Title 4">
            <a:extLst>
              <a:ext uri="{FF2B5EF4-FFF2-40B4-BE49-F238E27FC236}">
                <a16:creationId xmlns:a16="http://schemas.microsoft.com/office/drawing/2014/main" id="{BB85B404-D34E-4AF3-4C7B-38900D1A2CFD}"/>
              </a:ext>
            </a:extLst>
          </p:cNvPr>
          <p:cNvSpPr txBox="1">
            <a:spLocks/>
          </p:cNvSpPr>
          <p:nvPr/>
        </p:nvSpPr>
        <p:spPr>
          <a:xfrm>
            <a:off x="1670727" y="1322748"/>
            <a:ext cx="3966587" cy="118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Light" panose="020F0302020204030204"/>
                <a:ea typeface="+mj-ea"/>
                <a:cs typeface="+mj-cs"/>
              </a:rPr>
              <a:t>Director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Project Delivery Assurance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Light" panose="020F0302020204030204"/>
                <a:ea typeface="+mj-ea"/>
                <a:cs typeface="+mj-cs"/>
              </a:rPr>
              <a:t>CPEng NER FIEAust RPEQ AFRMIA CPRM</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Light" panose="020F0302020204030204"/>
                <a:ea typeface="+mj-ea"/>
                <a:cs typeface="+mj-cs"/>
              </a:rPr>
              <a:t> </a:t>
            </a:r>
          </a:p>
        </p:txBody>
      </p:sp>
      <p:pic>
        <p:nvPicPr>
          <p:cNvPr id="3" name="Picture 2" descr="A person smiling at the camera  Description automatically generated">
            <a:extLst>
              <a:ext uri="{FF2B5EF4-FFF2-40B4-BE49-F238E27FC236}">
                <a16:creationId xmlns:a16="http://schemas.microsoft.com/office/drawing/2014/main" id="{92A2A51A-7A6F-2C19-FF3E-232F3E081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139" y="2685327"/>
            <a:ext cx="2581675" cy="3867371"/>
          </a:xfrm>
          <a:prstGeom prst="rect">
            <a:avLst/>
          </a:prstGeom>
        </p:spPr>
      </p:pic>
      <p:pic>
        <p:nvPicPr>
          <p:cNvPr id="7" name="Picture 6">
            <a:extLst>
              <a:ext uri="{FF2B5EF4-FFF2-40B4-BE49-F238E27FC236}">
                <a16:creationId xmlns:a16="http://schemas.microsoft.com/office/drawing/2014/main" id="{ECB099C9-BF3A-CE27-24A8-71A40CCCDDEF}"/>
              </a:ext>
            </a:extLst>
          </p:cNvPr>
          <p:cNvPicPr>
            <a:picLocks noChangeAspect="1"/>
          </p:cNvPicPr>
          <p:nvPr/>
        </p:nvPicPr>
        <p:blipFill>
          <a:blip r:embed="rId3"/>
          <a:stretch>
            <a:fillRect/>
          </a:stretch>
        </p:blipFill>
        <p:spPr>
          <a:xfrm>
            <a:off x="260410" y="1386939"/>
            <a:ext cx="1064089" cy="526977"/>
          </a:xfrm>
          <a:prstGeom prst="rect">
            <a:avLst/>
          </a:prstGeom>
        </p:spPr>
      </p:pic>
      <p:pic>
        <p:nvPicPr>
          <p:cNvPr id="9" name="Picture 8">
            <a:extLst>
              <a:ext uri="{FF2B5EF4-FFF2-40B4-BE49-F238E27FC236}">
                <a16:creationId xmlns:a16="http://schemas.microsoft.com/office/drawing/2014/main" id="{F74681C3-E9AE-6833-5928-6C4986C51D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670" y="2685328"/>
            <a:ext cx="840829" cy="869235"/>
          </a:xfrm>
          <a:prstGeom prst="rect">
            <a:avLst/>
          </a:prstGeom>
          <a:noFill/>
          <a:ln>
            <a:noFill/>
          </a:ln>
        </p:spPr>
      </p:pic>
      <p:pic>
        <p:nvPicPr>
          <p:cNvPr id="10" name="Picture 9">
            <a:extLst>
              <a:ext uri="{FF2B5EF4-FFF2-40B4-BE49-F238E27FC236}">
                <a16:creationId xmlns:a16="http://schemas.microsoft.com/office/drawing/2014/main" id="{ABDF643C-222E-1726-DEF7-AE104E5782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581" y="3737499"/>
            <a:ext cx="834918" cy="795955"/>
          </a:xfrm>
          <a:prstGeom prst="rect">
            <a:avLst/>
          </a:prstGeom>
          <a:noFill/>
          <a:ln>
            <a:noFill/>
          </a:ln>
        </p:spPr>
      </p:pic>
      <p:pic>
        <p:nvPicPr>
          <p:cNvPr id="12" name="Picture 11">
            <a:extLst>
              <a:ext uri="{FF2B5EF4-FFF2-40B4-BE49-F238E27FC236}">
                <a16:creationId xmlns:a16="http://schemas.microsoft.com/office/drawing/2014/main" id="{D043320A-52E6-B930-D2D1-863AEDF9B2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0046" y="4725268"/>
            <a:ext cx="841294" cy="795955"/>
          </a:xfrm>
          <a:prstGeom prst="rect">
            <a:avLst/>
          </a:prstGeom>
          <a:noFill/>
          <a:ln>
            <a:noFill/>
          </a:ln>
        </p:spPr>
      </p:pic>
      <p:pic>
        <p:nvPicPr>
          <p:cNvPr id="13" name="Picture 12">
            <a:extLst>
              <a:ext uri="{FF2B5EF4-FFF2-40B4-BE49-F238E27FC236}">
                <a16:creationId xmlns:a16="http://schemas.microsoft.com/office/drawing/2014/main" id="{FDF0B82B-356B-7686-4119-D1760E6DF2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3670" y="5721915"/>
            <a:ext cx="880532" cy="795661"/>
          </a:xfrm>
          <a:prstGeom prst="rect">
            <a:avLst/>
          </a:prstGeom>
          <a:noFill/>
          <a:ln>
            <a:noFill/>
          </a:ln>
        </p:spPr>
      </p:pic>
    </p:spTree>
    <p:extLst>
      <p:ext uri="{BB962C8B-B14F-4D97-AF65-F5344CB8AC3E}">
        <p14:creationId xmlns:p14="http://schemas.microsoft.com/office/powerpoint/2010/main" val="59976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44C296D-B57D-C34D-923D-154E4CE5CC2A}" type="slidenum">
              <a:rPr lang="en-AU" smtClean="0"/>
              <a:pPr/>
              <a:t>10</a:t>
            </a:fld>
            <a:endParaRPr lang="en-AU"/>
          </a:p>
        </p:txBody>
      </p:sp>
      <p:grpSp>
        <p:nvGrpSpPr>
          <p:cNvPr id="15" name="Group 14"/>
          <p:cNvGrpSpPr>
            <a:grpSpLocks noChangeAspect="1"/>
          </p:cNvGrpSpPr>
          <p:nvPr/>
        </p:nvGrpSpPr>
        <p:grpSpPr>
          <a:xfrm>
            <a:off x="652584" y="2617956"/>
            <a:ext cx="3129910" cy="2880000"/>
            <a:chOff x="290698" y="284750"/>
            <a:chExt cx="3592634" cy="3305777"/>
          </a:xfrm>
        </p:grpSpPr>
        <p:pic>
          <p:nvPicPr>
            <p:cNvPr id="14" name="Picture 13"/>
            <p:cNvPicPr>
              <a:picLocks noChangeAspect="1"/>
            </p:cNvPicPr>
            <p:nvPr/>
          </p:nvPicPr>
          <p:blipFill>
            <a:blip r:embed="rId2"/>
            <a:stretch>
              <a:fillRect/>
            </a:stretch>
          </p:blipFill>
          <p:spPr>
            <a:xfrm>
              <a:off x="2432763" y="1430527"/>
              <a:ext cx="1450569" cy="216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1938675" y="1269386"/>
              <a:ext cx="1446606" cy="216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a:stretch>
              <a:fillRect/>
            </a:stretch>
          </p:blipFill>
          <p:spPr>
            <a:xfrm>
              <a:off x="1453147" y="284750"/>
              <a:ext cx="1447912" cy="216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1250134" y="1430527"/>
              <a:ext cx="1419093" cy="216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778383" y="1269386"/>
              <a:ext cx="1456000" cy="2160000"/>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7"/>
            <a:stretch>
              <a:fillRect/>
            </a:stretch>
          </p:blipFill>
          <p:spPr>
            <a:xfrm>
              <a:off x="290698" y="1425770"/>
              <a:ext cx="1411844" cy="2160000"/>
            </a:xfrm>
            <a:prstGeom prst="rect">
              <a:avLst/>
            </a:prstGeom>
            <a:noFill/>
            <a:ln w="6350">
              <a:solidFill>
                <a:schemeClr val="bg1">
                  <a:lumMod val="50000"/>
                </a:schemeClr>
              </a:solidFill>
            </a:ln>
            <a:effectLst>
              <a:outerShdw blurRad="50800" dist="38100" dir="2700000" algn="tl" rotWithShape="0">
                <a:prstClr val="black">
                  <a:alpha val="40000"/>
                </a:prstClr>
              </a:outerShdw>
            </a:effectLst>
          </p:spPr>
        </p:pic>
      </p:grpSp>
      <p:sp>
        <p:nvSpPr>
          <p:cNvPr id="23" name="Striped Right Arrow 22"/>
          <p:cNvSpPr/>
          <p:nvPr/>
        </p:nvSpPr>
        <p:spPr>
          <a:xfrm rot="20478632">
            <a:off x="3107149" y="2348731"/>
            <a:ext cx="1834506" cy="396331"/>
          </a:xfrm>
          <a:prstGeom prst="striped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gradFill>
        </p:spPr>
        <p:txBody>
          <a:bodyPr wrap="none" lIns="0" tIns="0" rIns="0" bIns="0" rtlCol="0" anchor="ctr">
            <a:noAutofit/>
          </a:bodyPr>
          <a:lstStyle/>
          <a:p>
            <a:pPr algn="l"/>
            <a:endParaRPr lang="en-AU" sz="1050" dirty="0">
              <a:solidFill>
                <a:schemeClr val="tx1">
                  <a:lumMod val="75000"/>
                  <a:lumOff val="25000"/>
                </a:schemeClr>
              </a:solidFill>
            </a:endParaRPr>
          </a:p>
        </p:txBody>
      </p:sp>
      <p:sp>
        <p:nvSpPr>
          <p:cNvPr id="26" name="Striped Right Arrow 25"/>
          <p:cNvSpPr/>
          <p:nvPr/>
        </p:nvSpPr>
        <p:spPr>
          <a:xfrm>
            <a:off x="3955323" y="3918138"/>
            <a:ext cx="3969053" cy="370390"/>
          </a:xfrm>
          <a:prstGeom prst="stripedRight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none" lIns="0" tIns="0" rIns="0" bIns="0" rtlCol="0" anchor="ctr">
            <a:noAutofit/>
          </a:bodyPr>
          <a:lstStyle/>
          <a:p>
            <a:pPr algn="l"/>
            <a:endParaRPr lang="en-AU" sz="1050" dirty="0">
              <a:solidFill>
                <a:schemeClr val="tx1">
                  <a:lumMod val="75000"/>
                  <a:lumOff val="25000"/>
                </a:schemeClr>
              </a:solidFill>
            </a:endParaRPr>
          </a:p>
        </p:txBody>
      </p:sp>
      <p:sp>
        <p:nvSpPr>
          <p:cNvPr id="27" name="Striped Right Arrow 26"/>
          <p:cNvSpPr/>
          <p:nvPr/>
        </p:nvSpPr>
        <p:spPr>
          <a:xfrm rot="832482">
            <a:off x="7519258" y="2313241"/>
            <a:ext cx="2032143" cy="339155"/>
          </a:xfrm>
          <a:prstGeom prst="striped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gradFill>
        </p:spPr>
        <p:txBody>
          <a:bodyPr wrap="none" lIns="0" tIns="0" rIns="0" bIns="0" rtlCol="0" anchor="ctr">
            <a:noAutofit/>
          </a:bodyPr>
          <a:lstStyle/>
          <a:p>
            <a:pPr algn="l"/>
            <a:endParaRPr lang="en-AU" sz="1050" dirty="0">
              <a:solidFill>
                <a:schemeClr val="tx1">
                  <a:lumMod val="75000"/>
                  <a:lumOff val="25000"/>
                </a:schemeClr>
              </a:solidFill>
            </a:endParaRPr>
          </a:p>
        </p:txBody>
      </p:sp>
      <p:sp>
        <p:nvSpPr>
          <p:cNvPr id="29" name="Rectangle 28"/>
          <p:cNvSpPr/>
          <p:nvPr/>
        </p:nvSpPr>
        <p:spPr>
          <a:xfrm>
            <a:off x="489245" y="762138"/>
            <a:ext cx="4611647" cy="1384995"/>
          </a:xfrm>
          <a:prstGeom prst="rect">
            <a:avLst/>
          </a:prstGeom>
        </p:spPr>
        <p:txBody>
          <a:bodyPr wrap="none">
            <a:spAutoFit/>
          </a:bodyPr>
          <a:lstStyle/>
          <a:p>
            <a:r>
              <a:rPr lang="en-AU" sz="2800" dirty="0">
                <a:solidFill>
                  <a:srgbClr val="C8102E"/>
                </a:solidFill>
              </a:rPr>
              <a:t>AS2885 Part 3: 2022</a:t>
            </a:r>
          </a:p>
          <a:p>
            <a:r>
              <a:rPr lang="en-AU" sz="2800" b="1" dirty="0">
                <a:solidFill>
                  <a:srgbClr val="C8102E"/>
                </a:solidFill>
              </a:rPr>
              <a:t>Pipeline Management System</a:t>
            </a:r>
          </a:p>
          <a:p>
            <a:r>
              <a:rPr lang="en-AU" sz="2800" dirty="0">
                <a:solidFill>
                  <a:srgbClr val="C8102E"/>
                </a:solidFill>
              </a:rPr>
              <a:t>requirements</a:t>
            </a:r>
          </a:p>
        </p:txBody>
      </p:sp>
      <p:sp>
        <p:nvSpPr>
          <p:cNvPr id="30" name="Rectangle 29"/>
          <p:cNvSpPr/>
          <p:nvPr/>
        </p:nvSpPr>
        <p:spPr>
          <a:xfrm>
            <a:off x="8255281" y="1102097"/>
            <a:ext cx="2944781" cy="954107"/>
          </a:xfrm>
          <a:prstGeom prst="rect">
            <a:avLst/>
          </a:prstGeom>
        </p:spPr>
        <p:txBody>
          <a:bodyPr wrap="none">
            <a:spAutoFit/>
          </a:bodyPr>
          <a:lstStyle/>
          <a:p>
            <a:pPr algn="r"/>
            <a:r>
              <a:rPr lang="en-AU" sz="2800" dirty="0">
                <a:solidFill>
                  <a:srgbClr val="C8102E"/>
                </a:solidFill>
              </a:rPr>
              <a:t>PMS requirements</a:t>
            </a:r>
          </a:p>
          <a:p>
            <a:pPr algn="r"/>
            <a:r>
              <a:rPr lang="en-AU" sz="2800" dirty="0">
                <a:solidFill>
                  <a:srgbClr val="C8102E"/>
                </a:solidFill>
              </a:rPr>
              <a:t>AMF integration</a:t>
            </a:r>
          </a:p>
        </p:txBody>
      </p:sp>
      <p:sp>
        <p:nvSpPr>
          <p:cNvPr id="31" name="Rectangle 30"/>
          <p:cNvSpPr/>
          <p:nvPr/>
        </p:nvSpPr>
        <p:spPr>
          <a:xfrm>
            <a:off x="4379192" y="4604923"/>
            <a:ext cx="3220049" cy="400110"/>
          </a:xfrm>
          <a:prstGeom prst="rect">
            <a:avLst/>
          </a:prstGeom>
        </p:spPr>
        <p:txBody>
          <a:bodyPr wrap="none">
            <a:spAutoFit/>
          </a:bodyPr>
          <a:lstStyle/>
          <a:p>
            <a:r>
              <a:rPr lang="en-AU" sz="2000" dirty="0">
                <a:solidFill>
                  <a:srgbClr val="C8102E"/>
                </a:solidFill>
              </a:rPr>
              <a:t>AS2885 (all parts) obligations</a:t>
            </a:r>
          </a:p>
        </p:txBody>
      </p:sp>
      <p:sp>
        <p:nvSpPr>
          <p:cNvPr id="32" name="Rectangle 31"/>
          <p:cNvSpPr/>
          <p:nvPr/>
        </p:nvSpPr>
        <p:spPr>
          <a:xfrm>
            <a:off x="1081598" y="5692167"/>
            <a:ext cx="2874313" cy="523220"/>
          </a:xfrm>
          <a:prstGeom prst="rect">
            <a:avLst/>
          </a:prstGeom>
        </p:spPr>
        <p:txBody>
          <a:bodyPr wrap="none">
            <a:spAutoFit/>
          </a:bodyPr>
          <a:lstStyle/>
          <a:p>
            <a:pPr algn="ctr"/>
            <a:r>
              <a:rPr lang="en-AU" sz="1400" b="1" dirty="0">
                <a:solidFill>
                  <a:srgbClr val="0070C0"/>
                </a:solidFill>
              </a:rPr>
              <a:t>AS(NZS) 2885 </a:t>
            </a:r>
          </a:p>
          <a:p>
            <a:pPr algn="ctr"/>
            <a:r>
              <a:rPr lang="en-AU" sz="1400" b="1" dirty="0">
                <a:solidFill>
                  <a:srgbClr val="0070C0"/>
                </a:solidFill>
              </a:rPr>
              <a:t>Pipelines - Gas and liquid petroleum</a:t>
            </a:r>
          </a:p>
        </p:txBody>
      </p:sp>
      <p:pic>
        <p:nvPicPr>
          <p:cNvPr id="5" name="Picture 4" descr="A table of asset management framework&#10;&#10;Description automatically generated">
            <a:extLst>
              <a:ext uri="{FF2B5EF4-FFF2-40B4-BE49-F238E27FC236}">
                <a16:creationId xmlns:a16="http://schemas.microsoft.com/office/drawing/2014/main" id="{33F21C52-8C36-C1E4-D18A-D5F855A1D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1742" y="3204489"/>
            <a:ext cx="3833661" cy="2114130"/>
          </a:xfrm>
          <a:prstGeom prst="rect">
            <a:avLst/>
          </a:prstGeom>
          <a:ln>
            <a:solidFill>
              <a:schemeClr val="accent1"/>
            </a:solidFill>
          </a:ln>
        </p:spPr>
      </p:pic>
      <p:sp>
        <p:nvSpPr>
          <p:cNvPr id="22" name="Rectangle 21">
            <a:extLst>
              <a:ext uri="{FF2B5EF4-FFF2-40B4-BE49-F238E27FC236}">
                <a16:creationId xmlns:a16="http://schemas.microsoft.com/office/drawing/2014/main" id="{40AE3907-80EC-2493-E496-2C24F51960DD}"/>
              </a:ext>
            </a:extLst>
          </p:cNvPr>
          <p:cNvSpPr/>
          <p:nvPr/>
        </p:nvSpPr>
        <p:spPr>
          <a:xfrm>
            <a:off x="6028426" y="1311398"/>
            <a:ext cx="2044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5" name="Group 34">
            <a:extLst>
              <a:ext uri="{FF2B5EF4-FFF2-40B4-BE49-F238E27FC236}">
                <a16:creationId xmlns:a16="http://schemas.microsoft.com/office/drawing/2014/main" id="{061009FF-322C-D343-80F1-F564AC767BE5}"/>
              </a:ext>
            </a:extLst>
          </p:cNvPr>
          <p:cNvGrpSpPr/>
          <p:nvPr/>
        </p:nvGrpSpPr>
        <p:grpSpPr>
          <a:xfrm>
            <a:off x="5080106" y="519783"/>
            <a:ext cx="2351731" cy="3072841"/>
            <a:chOff x="5177990" y="295151"/>
            <a:chExt cx="1750732" cy="2572423"/>
          </a:xfrm>
        </p:grpSpPr>
        <p:grpSp>
          <p:nvGrpSpPr>
            <p:cNvPr id="21" name="Group 20">
              <a:extLst>
                <a:ext uri="{FF2B5EF4-FFF2-40B4-BE49-F238E27FC236}">
                  <a16:creationId xmlns:a16="http://schemas.microsoft.com/office/drawing/2014/main" id="{7CC9DEB2-7E83-D950-3A89-9F4A5F74FD80}"/>
                </a:ext>
              </a:extLst>
            </p:cNvPr>
            <p:cNvGrpSpPr/>
            <p:nvPr/>
          </p:nvGrpSpPr>
          <p:grpSpPr>
            <a:xfrm>
              <a:off x="5177990" y="295151"/>
              <a:ext cx="1750732" cy="2572423"/>
              <a:chOff x="5177990" y="295151"/>
              <a:chExt cx="1750732" cy="2572423"/>
            </a:xfrm>
          </p:grpSpPr>
          <p:pic>
            <p:nvPicPr>
              <p:cNvPr id="2" name="Picture 1"/>
              <p:cNvPicPr>
                <a:picLocks noChangeAspect="1"/>
              </p:cNvPicPr>
              <p:nvPr/>
            </p:nvPicPr>
            <p:blipFill>
              <a:blip r:embed="rId9"/>
              <a:stretch>
                <a:fillRect/>
              </a:stretch>
            </p:blipFill>
            <p:spPr>
              <a:xfrm>
                <a:off x="5177990" y="295151"/>
                <a:ext cx="1750732" cy="2572423"/>
              </a:xfrm>
              <a:prstGeom prst="rect">
                <a:avLst/>
              </a:prstGeom>
              <a:ln w="6350">
                <a:solidFill>
                  <a:schemeClr val="bg1">
                    <a:lumMod val="75000"/>
                  </a:schemeClr>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1BA809E9-9D5F-FFDB-8783-EFEEC9EB361F}"/>
                  </a:ext>
                </a:extLst>
              </p:cNvPr>
              <p:cNvSpPr/>
              <p:nvPr/>
            </p:nvSpPr>
            <p:spPr>
              <a:xfrm>
                <a:off x="5289405" y="523023"/>
                <a:ext cx="485191" cy="128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B30BD473-F172-43A2-4B08-DE67D6CCA56D}"/>
                  </a:ext>
                </a:extLst>
              </p:cNvPr>
              <p:cNvSpPr/>
              <p:nvPr/>
            </p:nvSpPr>
            <p:spPr>
              <a:xfrm>
                <a:off x="6417406" y="394936"/>
                <a:ext cx="485191" cy="128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77E68CD5-6684-79A0-2BC6-5AF1EF9E8519}"/>
                  </a:ext>
                </a:extLst>
              </p:cNvPr>
              <p:cNvSpPr/>
              <p:nvPr/>
            </p:nvSpPr>
            <p:spPr>
              <a:xfrm>
                <a:off x="6139419" y="1236828"/>
                <a:ext cx="2044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Rectangle 23">
              <a:extLst>
                <a:ext uri="{FF2B5EF4-FFF2-40B4-BE49-F238E27FC236}">
                  <a16:creationId xmlns:a16="http://schemas.microsoft.com/office/drawing/2014/main" id="{3F59C932-CB4D-EEB8-1E9C-09D46BEB4B96}"/>
                </a:ext>
              </a:extLst>
            </p:cNvPr>
            <p:cNvSpPr/>
            <p:nvPr/>
          </p:nvSpPr>
          <p:spPr>
            <a:xfrm>
              <a:off x="6111644" y="1949771"/>
              <a:ext cx="72119" cy="4573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5EFBD9CF-2583-4B06-A1DB-8FE6E02D9550}"/>
                </a:ext>
              </a:extLst>
            </p:cNvPr>
            <p:cNvSpPr/>
            <p:nvPr/>
          </p:nvSpPr>
          <p:spPr>
            <a:xfrm>
              <a:off x="6343872" y="1017114"/>
              <a:ext cx="105506" cy="4571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6AE4538F-33A0-14C7-7B02-F4ECC692F770}"/>
                </a:ext>
              </a:extLst>
            </p:cNvPr>
            <p:cNvSpPr/>
            <p:nvPr/>
          </p:nvSpPr>
          <p:spPr>
            <a:xfrm>
              <a:off x="5967766" y="934794"/>
              <a:ext cx="81562" cy="4571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6" name="Rectangle 35">
            <a:extLst>
              <a:ext uri="{FF2B5EF4-FFF2-40B4-BE49-F238E27FC236}">
                <a16:creationId xmlns:a16="http://schemas.microsoft.com/office/drawing/2014/main" id="{21CDF5EE-5028-8890-4407-7F56A3265098}"/>
              </a:ext>
            </a:extLst>
          </p:cNvPr>
          <p:cNvSpPr/>
          <p:nvPr/>
        </p:nvSpPr>
        <p:spPr>
          <a:xfrm>
            <a:off x="5960518" y="1308806"/>
            <a:ext cx="1511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CFDACBE5-7059-3536-94EE-29CD8E0DA0A0}"/>
              </a:ext>
            </a:extLst>
          </p:cNvPr>
          <p:cNvSpPr txBox="1"/>
          <p:nvPr/>
        </p:nvSpPr>
        <p:spPr>
          <a:xfrm>
            <a:off x="1154111" y="6338217"/>
            <a:ext cx="10083337" cy="369332"/>
          </a:xfrm>
          <a:prstGeom prst="rect">
            <a:avLst/>
          </a:prstGeom>
          <a:noFill/>
        </p:spPr>
        <p:txBody>
          <a:bodyPr wrap="square" rtlCol="0">
            <a:spAutoFit/>
          </a:bodyPr>
          <a:lstStyle/>
          <a:p>
            <a:r>
              <a:rPr lang="en-AU" b="1" dirty="0"/>
              <a:t>Example PMS Framework </a:t>
            </a:r>
            <a:r>
              <a:rPr lang="en-AU" dirty="0"/>
              <a:t>– an Asset Management Framework under an Operational Excellence standard</a:t>
            </a:r>
          </a:p>
        </p:txBody>
      </p:sp>
    </p:spTree>
    <p:extLst>
      <p:ext uri="{BB962C8B-B14F-4D97-AF65-F5344CB8AC3E}">
        <p14:creationId xmlns:p14="http://schemas.microsoft.com/office/powerpoint/2010/main" val="107323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7368463" y="2930995"/>
            <a:ext cx="1314994" cy="731520"/>
          </a:xfrm>
          <a:prstGeom prst="roundRect">
            <a:avLst/>
          </a:prstGeom>
          <a:solidFill>
            <a:srgbClr val="FEB15F"/>
          </a:solidFill>
          <a:ln>
            <a:solidFill>
              <a:schemeClr val="bg1"/>
            </a:solidFill>
          </a:ln>
        </p:spPr>
        <p:txBody>
          <a:bodyPr wrap="square" lIns="0" tIns="0" rIns="0" bIns="0" rtlCol="0" anchor="ctr">
            <a:noAutofit/>
          </a:bodyPr>
          <a:lstStyle/>
          <a:p>
            <a:pPr algn="ctr"/>
            <a:r>
              <a:rPr lang="en-AU" sz="1050" b="1" dirty="0"/>
              <a:t>AS/NZ Standards etc…</a:t>
            </a:r>
          </a:p>
        </p:txBody>
      </p:sp>
      <p:sp>
        <p:nvSpPr>
          <p:cNvPr id="43" name="Rounded Rectangle 42"/>
          <p:cNvSpPr/>
          <p:nvPr/>
        </p:nvSpPr>
        <p:spPr>
          <a:xfrm>
            <a:off x="7368463" y="1993972"/>
            <a:ext cx="1314994" cy="731520"/>
          </a:xfrm>
          <a:prstGeom prst="roundRect">
            <a:avLst/>
          </a:prstGeom>
          <a:solidFill>
            <a:srgbClr val="FEB15F"/>
          </a:solidFill>
          <a:ln>
            <a:solidFill>
              <a:schemeClr val="bg1"/>
            </a:solidFill>
          </a:ln>
        </p:spPr>
        <p:txBody>
          <a:bodyPr wrap="square" lIns="0" tIns="0" rIns="0" bIns="0" rtlCol="0" anchor="ctr">
            <a:noAutofit/>
          </a:bodyPr>
          <a:lstStyle/>
          <a:p>
            <a:pPr algn="ctr"/>
            <a:r>
              <a:rPr lang="en-AU" sz="1050" b="1" dirty="0"/>
              <a:t>Acts &amp; Regulations</a:t>
            </a:r>
          </a:p>
        </p:txBody>
      </p:sp>
      <p:sp>
        <p:nvSpPr>
          <p:cNvPr id="42" name="Rounded Rectangle 41"/>
          <p:cNvSpPr/>
          <p:nvPr/>
        </p:nvSpPr>
        <p:spPr>
          <a:xfrm>
            <a:off x="3905715" y="2001184"/>
            <a:ext cx="1314994" cy="731520"/>
          </a:xfrm>
          <a:prstGeom prst="roundRect">
            <a:avLst/>
          </a:prstGeom>
          <a:solidFill>
            <a:srgbClr val="C8102E"/>
          </a:solidFill>
          <a:ln>
            <a:solidFill>
              <a:schemeClr val="bg1"/>
            </a:solidFill>
          </a:ln>
        </p:spPr>
        <p:txBody>
          <a:bodyPr wrap="square" lIns="0" tIns="0" rIns="0" bIns="0" rtlCol="0" anchor="ctr">
            <a:noAutofit/>
          </a:bodyPr>
          <a:lstStyle/>
          <a:p>
            <a:pPr algn="ctr"/>
            <a:r>
              <a:rPr lang="en-AU" sz="1050" b="1" dirty="0">
                <a:solidFill>
                  <a:schemeClr val="bg1"/>
                </a:solidFill>
              </a:rPr>
              <a:t>APA Policies &amp; Standards</a:t>
            </a:r>
          </a:p>
        </p:txBody>
      </p:sp>
      <p:sp>
        <p:nvSpPr>
          <p:cNvPr id="41" name="Rounded Rectangle 40"/>
          <p:cNvSpPr/>
          <p:nvPr/>
        </p:nvSpPr>
        <p:spPr>
          <a:xfrm>
            <a:off x="2796245" y="2915670"/>
            <a:ext cx="1314994" cy="731520"/>
          </a:xfrm>
          <a:prstGeom prst="roundRect">
            <a:avLst/>
          </a:prstGeom>
          <a:solidFill>
            <a:srgbClr val="C8102E"/>
          </a:solidFill>
          <a:ln>
            <a:solidFill>
              <a:schemeClr val="bg1"/>
            </a:solidFill>
          </a:ln>
        </p:spPr>
        <p:txBody>
          <a:bodyPr wrap="square" lIns="0" tIns="0" rIns="0" bIns="0" rtlCol="0" anchor="ctr">
            <a:noAutofit/>
          </a:bodyPr>
          <a:lstStyle/>
          <a:p>
            <a:pPr algn="ctr"/>
            <a:r>
              <a:rPr lang="en-AU" sz="1050" b="1" dirty="0">
                <a:solidFill>
                  <a:schemeClr val="bg1"/>
                </a:solidFill>
              </a:rPr>
              <a:t>APA </a:t>
            </a:r>
            <a:r>
              <a:rPr lang="en-AU" sz="1050" b="1" dirty="0" err="1">
                <a:solidFill>
                  <a:schemeClr val="bg1"/>
                </a:solidFill>
              </a:rPr>
              <a:t>Mgt</a:t>
            </a:r>
            <a:r>
              <a:rPr lang="en-AU" sz="1050" b="1" dirty="0">
                <a:solidFill>
                  <a:schemeClr val="bg1"/>
                </a:solidFill>
              </a:rPr>
              <a:t> Systems</a:t>
            </a:r>
          </a:p>
          <a:p>
            <a:pPr algn="ctr"/>
            <a:r>
              <a:rPr lang="en-AU" sz="1050" b="1" dirty="0" err="1">
                <a:solidFill>
                  <a:schemeClr val="bg1"/>
                </a:solidFill>
              </a:rPr>
              <a:t>eg</a:t>
            </a:r>
            <a:r>
              <a:rPr lang="en-AU" sz="1050" b="1" dirty="0">
                <a:solidFill>
                  <a:schemeClr val="bg1"/>
                </a:solidFill>
              </a:rPr>
              <a:t> HSEMS / Safeguard</a:t>
            </a:r>
          </a:p>
        </p:txBody>
      </p:sp>
      <p:sp>
        <p:nvSpPr>
          <p:cNvPr id="4" name="Slide Number Placeholder 3"/>
          <p:cNvSpPr>
            <a:spLocks noGrp="1"/>
          </p:cNvSpPr>
          <p:nvPr>
            <p:ph type="sldNum" sz="quarter" idx="11"/>
          </p:nvPr>
        </p:nvSpPr>
        <p:spPr/>
        <p:txBody>
          <a:bodyPr/>
          <a:lstStyle/>
          <a:p>
            <a:fld id="{844C296D-B57D-C34D-923D-154E4CE5CC2A}" type="slidenum">
              <a:rPr lang="en-AU" smtClean="0"/>
              <a:pPr/>
              <a:t>11</a:t>
            </a:fld>
            <a:endParaRPr lang="en-AU"/>
          </a:p>
        </p:txBody>
      </p:sp>
      <p:sp>
        <p:nvSpPr>
          <p:cNvPr id="6" name="Rounded Rectangle 5"/>
          <p:cNvSpPr/>
          <p:nvPr/>
        </p:nvSpPr>
        <p:spPr>
          <a:xfrm>
            <a:off x="2928121" y="5544493"/>
            <a:ext cx="1314994" cy="731520"/>
          </a:xfrm>
          <a:prstGeom prst="roundRect">
            <a:avLst/>
          </a:prstGeom>
          <a:solidFill>
            <a:srgbClr val="AFCFCA"/>
          </a:solidFill>
        </p:spPr>
        <p:txBody>
          <a:bodyPr wrap="square" lIns="0" tIns="0" rIns="0" bIns="0" rtlCol="0" anchor="ctr">
            <a:noAutofit/>
          </a:bodyPr>
          <a:lstStyle/>
          <a:p>
            <a:pPr algn="ctr"/>
            <a:r>
              <a:rPr lang="en-AU" sz="1050" b="1" dirty="0"/>
              <a:t>Maintenance Regimes</a:t>
            </a:r>
          </a:p>
        </p:txBody>
      </p:sp>
      <p:sp>
        <p:nvSpPr>
          <p:cNvPr id="7" name="Rounded Rectangle 6"/>
          <p:cNvSpPr/>
          <p:nvPr/>
        </p:nvSpPr>
        <p:spPr>
          <a:xfrm>
            <a:off x="5096611" y="2843773"/>
            <a:ext cx="1314994" cy="731520"/>
          </a:xfrm>
          <a:prstGeom prst="roundRect">
            <a:avLst/>
          </a:prstGeom>
          <a:solidFill>
            <a:srgbClr val="005567"/>
          </a:solidFill>
        </p:spPr>
        <p:txBody>
          <a:bodyPr wrap="square" lIns="0" tIns="0" rIns="0" bIns="0" rtlCol="0" anchor="ctr">
            <a:noAutofit/>
          </a:bodyPr>
          <a:lstStyle/>
          <a:p>
            <a:pPr algn="ctr"/>
            <a:r>
              <a:rPr lang="en-AU" sz="1050" b="1" dirty="0">
                <a:solidFill>
                  <a:schemeClr val="bg1"/>
                </a:solidFill>
              </a:rPr>
              <a:t>Asset Management Framework</a:t>
            </a:r>
          </a:p>
        </p:txBody>
      </p:sp>
      <p:sp>
        <p:nvSpPr>
          <p:cNvPr id="8" name="Rounded Rectangle 7"/>
          <p:cNvSpPr/>
          <p:nvPr/>
        </p:nvSpPr>
        <p:spPr>
          <a:xfrm>
            <a:off x="7278107" y="1929079"/>
            <a:ext cx="1314994" cy="731520"/>
          </a:xfrm>
          <a:prstGeom prst="roundRect">
            <a:avLst/>
          </a:prstGeom>
          <a:solidFill>
            <a:srgbClr val="FEB15F"/>
          </a:solidFill>
          <a:ln>
            <a:solidFill>
              <a:schemeClr val="bg1"/>
            </a:solidFill>
          </a:ln>
        </p:spPr>
        <p:txBody>
          <a:bodyPr wrap="square" lIns="0" tIns="0" rIns="0" bIns="0" rtlCol="0" anchor="ctr">
            <a:noAutofit/>
          </a:bodyPr>
          <a:lstStyle/>
          <a:p>
            <a:pPr algn="ctr"/>
            <a:r>
              <a:rPr lang="en-AU" sz="1050" b="1" dirty="0"/>
              <a:t>Acts &amp; Regulations</a:t>
            </a:r>
          </a:p>
        </p:txBody>
      </p:sp>
      <p:sp>
        <p:nvSpPr>
          <p:cNvPr id="9" name="Rounded Rectangle 8"/>
          <p:cNvSpPr/>
          <p:nvPr/>
        </p:nvSpPr>
        <p:spPr>
          <a:xfrm>
            <a:off x="9265156" y="3010737"/>
            <a:ext cx="1314994" cy="73152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Safety Cases</a:t>
            </a:r>
          </a:p>
          <a:p>
            <a:pPr algn="ctr"/>
            <a:r>
              <a:rPr lang="en-AU" sz="1050" b="1" dirty="0">
                <a:solidFill>
                  <a:schemeClr val="bg1"/>
                </a:solidFill>
              </a:rPr>
              <a:t>Pipeline </a:t>
            </a:r>
            <a:r>
              <a:rPr lang="en-AU" sz="1050" b="1" dirty="0" err="1">
                <a:solidFill>
                  <a:schemeClr val="bg1"/>
                </a:solidFill>
              </a:rPr>
              <a:t>Mgt</a:t>
            </a:r>
            <a:r>
              <a:rPr lang="en-AU" sz="1050" b="1" dirty="0">
                <a:solidFill>
                  <a:schemeClr val="bg1"/>
                </a:solidFill>
              </a:rPr>
              <a:t> Plans</a:t>
            </a:r>
          </a:p>
        </p:txBody>
      </p:sp>
      <p:sp>
        <p:nvSpPr>
          <p:cNvPr id="15" name="Rounded Rectangle 14"/>
          <p:cNvSpPr/>
          <p:nvPr/>
        </p:nvSpPr>
        <p:spPr>
          <a:xfrm>
            <a:off x="2854696" y="2820306"/>
            <a:ext cx="1314994" cy="731520"/>
          </a:xfrm>
          <a:prstGeom prst="roundRect">
            <a:avLst/>
          </a:prstGeom>
          <a:solidFill>
            <a:srgbClr val="C8102E"/>
          </a:solidFill>
          <a:ln>
            <a:solidFill>
              <a:schemeClr val="bg1"/>
            </a:solidFill>
          </a:ln>
        </p:spPr>
        <p:txBody>
          <a:bodyPr wrap="square" lIns="0" tIns="0" rIns="0" bIns="0" rtlCol="0" anchor="ctr">
            <a:noAutofit/>
          </a:bodyPr>
          <a:lstStyle/>
          <a:p>
            <a:pPr algn="ctr"/>
            <a:r>
              <a:rPr lang="en-AU" sz="1050" b="1" dirty="0">
                <a:solidFill>
                  <a:schemeClr val="bg1"/>
                </a:solidFill>
              </a:rPr>
              <a:t>Mgt Systems</a:t>
            </a:r>
          </a:p>
          <a:p>
            <a:pPr algn="ctr"/>
            <a:r>
              <a:rPr lang="en-AU" sz="1050" b="1" dirty="0">
                <a:solidFill>
                  <a:schemeClr val="bg1"/>
                </a:solidFill>
              </a:rPr>
              <a:t>eg Health &amp; safety, Compliance Register, Action Tracking </a:t>
            </a:r>
          </a:p>
        </p:txBody>
      </p:sp>
      <p:sp>
        <p:nvSpPr>
          <p:cNvPr id="19" name="Rounded Rectangle 18"/>
          <p:cNvSpPr/>
          <p:nvPr/>
        </p:nvSpPr>
        <p:spPr>
          <a:xfrm>
            <a:off x="3972121" y="1909815"/>
            <a:ext cx="1314994" cy="731520"/>
          </a:xfrm>
          <a:prstGeom prst="roundRect">
            <a:avLst/>
          </a:prstGeom>
          <a:solidFill>
            <a:srgbClr val="C8102E"/>
          </a:solidFill>
          <a:ln>
            <a:solidFill>
              <a:schemeClr val="bg1"/>
            </a:solidFill>
          </a:ln>
        </p:spPr>
        <p:txBody>
          <a:bodyPr wrap="square" lIns="0" tIns="0" rIns="0" bIns="0" rtlCol="0" anchor="ctr">
            <a:noAutofit/>
          </a:bodyPr>
          <a:lstStyle/>
          <a:p>
            <a:pPr algn="ctr"/>
            <a:r>
              <a:rPr lang="en-AU" sz="1050" b="1" dirty="0">
                <a:solidFill>
                  <a:schemeClr val="bg1"/>
                </a:solidFill>
              </a:rPr>
              <a:t>Policies &amp; Standards</a:t>
            </a:r>
          </a:p>
        </p:txBody>
      </p:sp>
      <p:cxnSp>
        <p:nvCxnSpPr>
          <p:cNvPr id="23" name="Straight Arrow Connector 22"/>
          <p:cNvCxnSpPr/>
          <p:nvPr/>
        </p:nvCxnSpPr>
        <p:spPr>
          <a:xfrm flipH="1" flipV="1">
            <a:off x="4176755" y="3235399"/>
            <a:ext cx="919856"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9" idx="1"/>
            <a:endCxn id="15" idx="0"/>
          </p:cNvCxnSpPr>
          <p:nvPr/>
        </p:nvCxnSpPr>
        <p:spPr>
          <a:xfrm rot="10800000" flipV="1">
            <a:off x="3512193" y="2275574"/>
            <a:ext cx="459928" cy="544731"/>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19" idx="3"/>
            <a:endCxn id="7" idx="0"/>
          </p:cNvCxnSpPr>
          <p:nvPr/>
        </p:nvCxnSpPr>
        <p:spPr>
          <a:xfrm>
            <a:off x="5287115" y="2275575"/>
            <a:ext cx="466993" cy="568198"/>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169690" y="3109165"/>
            <a:ext cx="926921"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7278107" y="2839126"/>
            <a:ext cx="1314994" cy="731520"/>
          </a:xfrm>
          <a:prstGeom prst="roundRect">
            <a:avLst/>
          </a:prstGeom>
          <a:solidFill>
            <a:srgbClr val="FEB15F"/>
          </a:solidFill>
          <a:ln>
            <a:solidFill>
              <a:schemeClr val="bg1"/>
            </a:solidFill>
          </a:ln>
        </p:spPr>
        <p:txBody>
          <a:bodyPr wrap="square" lIns="0" tIns="0" rIns="0" bIns="0" rtlCol="0" anchor="ctr">
            <a:noAutofit/>
          </a:bodyPr>
          <a:lstStyle/>
          <a:p>
            <a:pPr algn="ctr"/>
            <a:r>
              <a:rPr lang="en-AU" sz="1050" b="1" dirty="0"/>
              <a:t>AS/NZ Standards etc…</a:t>
            </a:r>
          </a:p>
        </p:txBody>
      </p:sp>
      <p:cxnSp>
        <p:nvCxnSpPr>
          <p:cNvPr id="35" name="Elbow Connector 34"/>
          <p:cNvCxnSpPr>
            <a:stCxn id="8" idx="1"/>
          </p:cNvCxnSpPr>
          <p:nvPr/>
        </p:nvCxnSpPr>
        <p:spPr>
          <a:xfrm rot="10800000" flipV="1">
            <a:off x="6189535" y="2294839"/>
            <a:ext cx="1088572" cy="548934"/>
          </a:xfrm>
          <a:prstGeom prst="bentConnector3">
            <a:avLst>
              <a:gd name="adj1" fmla="val 1004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8" idx="2"/>
            <a:endCxn id="33" idx="0"/>
          </p:cNvCxnSpPr>
          <p:nvPr/>
        </p:nvCxnSpPr>
        <p:spPr>
          <a:xfrm>
            <a:off x="7935604" y="2660599"/>
            <a:ext cx="0" cy="1785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3" idx="1"/>
            <a:endCxn id="7" idx="3"/>
          </p:cNvCxnSpPr>
          <p:nvPr/>
        </p:nvCxnSpPr>
        <p:spPr>
          <a:xfrm flipH="1">
            <a:off x="6411605" y="3204886"/>
            <a:ext cx="866502" cy="464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7" idx="2"/>
            <a:endCxn id="53" idx="0"/>
          </p:cNvCxnSpPr>
          <p:nvPr/>
        </p:nvCxnSpPr>
        <p:spPr>
          <a:xfrm>
            <a:off x="5754108" y="3575293"/>
            <a:ext cx="0" cy="73450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43" idx="3"/>
            <a:endCxn id="9" idx="0"/>
          </p:cNvCxnSpPr>
          <p:nvPr/>
        </p:nvCxnSpPr>
        <p:spPr>
          <a:xfrm>
            <a:off x="8683457" y="2359732"/>
            <a:ext cx="1239196" cy="651005"/>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p:cNvSpPr>
            <a:spLocks/>
          </p:cNvSpPr>
          <p:nvPr/>
        </p:nvSpPr>
        <p:spPr>
          <a:xfrm>
            <a:off x="8533954" y="4334301"/>
            <a:ext cx="1044000" cy="93600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Emergency response preparedness</a:t>
            </a:r>
          </a:p>
        </p:txBody>
      </p:sp>
      <p:sp>
        <p:nvSpPr>
          <p:cNvPr id="53" name="Rounded Rectangle 52"/>
          <p:cNvSpPr>
            <a:spLocks/>
          </p:cNvSpPr>
          <p:nvPr/>
        </p:nvSpPr>
        <p:spPr>
          <a:xfrm>
            <a:off x="5232108" y="4309795"/>
            <a:ext cx="1044000" cy="93600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Preparation for operation</a:t>
            </a:r>
          </a:p>
        </p:txBody>
      </p:sp>
      <p:sp>
        <p:nvSpPr>
          <p:cNvPr id="54" name="Rounded Rectangle 53"/>
          <p:cNvSpPr>
            <a:spLocks/>
          </p:cNvSpPr>
          <p:nvPr/>
        </p:nvSpPr>
        <p:spPr>
          <a:xfrm>
            <a:off x="7447890" y="4341193"/>
            <a:ext cx="1044000" cy="93600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Site safety management</a:t>
            </a:r>
          </a:p>
        </p:txBody>
      </p:sp>
      <p:sp>
        <p:nvSpPr>
          <p:cNvPr id="55" name="Rounded Rectangle 54"/>
          <p:cNvSpPr>
            <a:spLocks/>
          </p:cNvSpPr>
          <p:nvPr/>
        </p:nvSpPr>
        <p:spPr>
          <a:xfrm>
            <a:off x="1976223" y="4312118"/>
            <a:ext cx="1044000" cy="936000"/>
          </a:xfrm>
          <a:prstGeom prst="roundRect">
            <a:avLst/>
          </a:prstGeom>
          <a:solidFill>
            <a:srgbClr val="EB4F34"/>
          </a:solidFill>
          <a:ln w="12700">
            <a:solidFill>
              <a:schemeClr val="bg1"/>
            </a:solidFill>
          </a:ln>
        </p:spPr>
        <p:txBody>
          <a:bodyPr wrap="square" lIns="0" tIns="0" rIns="0" bIns="0" rtlCol="0" anchor="ctr">
            <a:noAutofit/>
          </a:bodyPr>
          <a:lstStyle/>
          <a:p>
            <a:pPr algn="ctr"/>
            <a:r>
              <a:rPr lang="en-AU" sz="1050" b="1" dirty="0">
                <a:solidFill>
                  <a:schemeClr val="bg1"/>
                </a:solidFill>
              </a:rPr>
              <a:t>Pipeline structural integrity</a:t>
            </a:r>
          </a:p>
        </p:txBody>
      </p:sp>
      <p:sp>
        <p:nvSpPr>
          <p:cNvPr id="56" name="Rounded Rectangle 55"/>
          <p:cNvSpPr>
            <a:spLocks/>
          </p:cNvSpPr>
          <p:nvPr/>
        </p:nvSpPr>
        <p:spPr>
          <a:xfrm>
            <a:off x="4151509" y="4310635"/>
            <a:ext cx="1044000" cy="93600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External interference management</a:t>
            </a:r>
          </a:p>
        </p:txBody>
      </p:sp>
      <p:sp>
        <p:nvSpPr>
          <p:cNvPr id="57" name="Rounded Rectangle 56"/>
          <p:cNvSpPr>
            <a:spLocks/>
          </p:cNvSpPr>
          <p:nvPr/>
        </p:nvSpPr>
        <p:spPr>
          <a:xfrm>
            <a:off x="6336810" y="4334301"/>
            <a:ext cx="1044000" cy="93600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Station operation and maintenance</a:t>
            </a:r>
          </a:p>
        </p:txBody>
      </p:sp>
      <p:sp>
        <p:nvSpPr>
          <p:cNvPr id="58" name="Rounded Rectangle 57"/>
          <p:cNvSpPr>
            <a:spLocks/>
          </p:cNvSpPr>
          <p:nvPr/>
        </p:nvSpPr>
        <p:spPr>
          <a:xfrm>
            <a:off x="3059980" y="4323400"/>
            <a:ext cx="1044000" cy="936000"/>
          </a:xfrm>
          <a:prstGeom prst="roundRect">
            <a:avLst/>
          </a:prstGeom>
          <a:solidFill>
            <a:srgbClr val="EB4F34"/>
          </a:solidFill>
          <a:ln w="12700">
            <a:solidFill>
              <a:schemeClr val="bg1"/>
            </a:solidFill>
          </a:ln>
        </p:spPr>
        <p:txBody>
          <a:bodyPr wrap="square" lIns="0" tIns="0" rIns="0" bIns="0" rtlCol="0" anchor="ctr">
            <a:noAutofit/>
          </a:bodyPr>
          <a:lstStyle/>
          <a:p>
            <a:pPr algn="ctr"/>
            <a:r>
              <a:rPr lang="en-AU" sz="1050" b="1" dirty="0">
                <a:solidFill>
                  <a:schemeClr val="bg1"/>
                </a:solidFill>
              </a:rPr>
              <a:t>Anomaly assessment and defect repair</a:t>
            </a:r>
          </a:p>
        </p:txBody>
      </p:sp>
      <p:sp>
        <p:nvSpPr>
          <p:cNvPr id="59" name="Rounded Rectangle 58"/>
          <p:cNvSpPr>
            <a:spLocks/>
          </p:cNvSpPr>
          <p:nvPr/>
        </p:nvSpPr>
        <p:spPr>
          <a:xfrm>
            <a:off x="9620018" y="4334799"/>
            <a:ext cx="1044000" cy="93600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Changes to approved operating conditions</a:t>
            </a:r>
          </a:p>
        </p:txBody>
      </p:sp>
      <p:sp>
        <p:nvSpPr>
          <p:cNvPr id="60" name="Rounded Rectangle 59"/>
          <p:cNvSpPr>
            <a:spLocks/>
          </p:cNvSpPr>
          <p:nvPr/>
        </p:nvSpPr>
        <p:spPr>
          <a:xfrm>
            <a:off x="10706082" y="4344543"/>
            <a:ext cx="1044000" cy="93600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Records management</a:t>
            </a:r>
          </a:p>
        </p:txBody>
      </p:sp>
      <p:cxnSp>
        <p:nvCxnSpPr>
          <p:cNvPr id="71" name="Elbow Connector 70"/>
          <p:cNvCxnSpPr>
            <a:endCxn id="9" idx="2"/>
          </p:cNvCxnSpPr>
          <p:nvPr/>
        </p:nvCxnSpPr>
        <p:spPr>
          <a:xfrm flipV="1">
            <a:off x="5754108" y="3742257"/>
            <a:ext cx="4168545" cy="197554"/>
          </a:xfrm>
          <a:prstGeom prst="bentConnector2">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51" idx="0"/>
            <a:endCxn id="60" idx="0"/>
          </p:cNvCxnSpPr>
          <p:nvPr/>
        </p:nvCxnSpPr>
        <p:spPr>
          <a:xfrm rot="16200000" flipH="1">
            <a:off x="6302983" y="-580555"/>
            <a:ext cx="42798" cy="9807399"/>
          </a:xfrm>
          <a:prstGeom prst="bentConnector3">
            <a:avLst>
              <a:gd name="adj1" fmla="val -534137"/>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476665" y="4077273"/>
            <a:ext cx="0" cy="23703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3581980" y="4077273"/>
            <a:ext cx="0" cy="25171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6858810" y="4075206"/>
            <a:ext cx="0" cy="25909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54" idx="0"/>
          </p:cNvCxnSpPr>
          <p:nvPr/>
        </p:nvCxnSpPr>
        <p:spPr>
          <a:xfrm>
            <a:off x="7969890" y="4069489"/>
            <a:ext cx="0" cy="27170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endCxn id="56" idx="0"/>
          </p:cNvCxnSpPr>
          <p:nvPr/>
        </p:nvCxnSpPr>
        <p:spPr>
          <a:xfrm>
            <a:off x="4673509" y="4077273"/>
            <a:ext cx="0" cy="233362"/>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p:cNvSpPr>
            <a:spLocks/>
          </p:cNvSpPr>
          <p:nvPr/>
        </p:nvSpPr>
        <p:spPr>
          <a:xfrm>
            <a:off x="898683" y="4301745"/>
            <a:ext cx="1044000" cy="936000"/>
          </a:xfrm>
          <a:prstGeom prst="roundRect">
            <a:avLst/>
          </a:prstGeom>
          <a:solidFill>
            <a:srgbClr val="EB4F34"/>
          </a:solidFill>
          <a:ln w="12700">
            <a:solidFill>
              <a:schemeClr val="bg1"/>
            </a:solidFill>
          </a:ln>
        </p:spPr>
        <p:txBody>
          <a:bodyPr wrap="square" lIns="0" tIns="0" rIns="0" bIns="0" rtlCol="0" anchor="ctr">
            <a:noAutofit/>
          </a:bodyPr>
          <a:lstStyle/>
          <a:p>
            <a:pPr algn="ctr"/>
            <a:r>
              <a:rPr lang="en-AU" sz="1050" b="1" dirty="0">
                <a:solidFill>
                  <a:schemeClr val="bg1"/>
                </a:solidFill>
              </a:rPr>
              <a:t>Pipeline system integrity management</a:t>
            </a:r>
          </a:p>
        </p:txBody>
      </p:sp>
      <p:sp>
        <p:nvSpPr>
          <p:cNvPr id="104" name="Rounded Rectangle 103"/>
          <p:cNvSpPr/>
          <p:nvPr/>
        </p:nvSpPr>
        <p:spPr>
          <a:xfrm>
            <a:off x="4354706" y="5544493"/>
            <a:ext cx="1314994" cy="731520"/>
          </a:xfrm>
          <a:prstGeom prst="roundRect">
            <a:avLst/>
          </a:prstGeom>
          <a:solidFill>
            <a:srgbClr val="AFCFCA"/>
          </a:solidFill>
        </p:spPr>
        <p:txBody>
          <a:bodyPr wrap="square" lIns="0" tIns="0" rIns="0" bIns="0" rtlCol="0" anchor="ctr">
            <a:noAutofit/>
          </a:bodyPr>
          <a:lstStyle/>
          <a:p>
            <a:pPr algn="ctr"/>
            <a:r>
              <a:rPr lang="en-AU" sz="1050" b="1" dirty="0"/>
              <a:t>Job Plans</a:t>
            </a:r>
          </a:p>
        </p:txBody>
      </p:sp>
      <p:sp>
        <p:nvSpPr>
          <p:cNvPr id="105" name="Rounded Rectangle 104"/>
          <p:cNvSpPr/>
          <p:nvPr/>
        </p:nvSpPr>
        <p:spPr>
          <a:xfrm>
            <a:off x="5781291" y="5544493"/>
            <a:ext cx="1314994" cy="731520"/>
          </a:xfrm>
          <a:prstGeom prst="roundRect">
            <a:avLst/>
          </a:prstGeom>
          <a:solidFill>
            <a:srgbClr val="AFCFCA"/>
          </a:solidFill>
        </p:spPr>
        <p:txBody>
          <a:bodyPr wrap="square" lIns="0" tIns="0" rIns="0" bIns="0" rtlCol="0" anchor="ctr">
            <a:noAutofit/>
          </a:bodyPr>
          <a:lstStyle/>
          <a:p>
            <a:pPr algn="ctr"/>
            <a:r>
              <a:rPr lang="en-AU" sz="1050" b="1" dirty="0"/>
              <a:t>Operational Procedures</a:t>
            </a:r>
          </a:p>
        </p:txBody>
      </p:sp>
      <p:cxnSp>
        <p:nvCxnSpPr>
          <p:cNvPr id="131" name="Straight Arrow Connector 130"/>
          <p:cNvCxnSpPr/>
          <p:nvPr/>
        </p:nvCxnSpPr>
        <p:spPr>
          <a:xfrm>
            <a:off x="9042317" y="4086037"/>
            <a:ext cx="0" cy="27170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10150152" y="4094351"/>
            <a:ext cx="0" cy="27170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Rounded Rectangle 132"/>
          <p:cNvSpPr/>
          <p:nvPr/>
        </p:nvSpPr>
        <p:spPr>
          <a:xfrm>
            <a:off x="7245954" y="5556609"/>
            <a:ext cx="1314994" cy="731520"/>
          </a:xfrm>
          <a:prstGeom prst="roundRect">
            <a:avLst/>
          </a:prstGeom>
          <a:solidFill>
            <a:srgbClr val="AFCFCA"/>
          </a:solidFill>
        </p:spPr>
        <p:txBody>
          <a:bodyPr wrap="square" lIns="0" tIns="0" rIns="0" bIns="0" rtlCol="0" anchor="ctr">
            <a:noAutofit/>
          </a:bodyPr>
          <a:lstStyle/>
          <a:p>
            <a:pPr algn="ctr"/>
            <a:r>
              <a:rPr lang="en-AU" sz="1050" b="1"/>
              <a:t>Projects</a:t>
            </a:r>
            <a:endParaRPr lang="en-AU" sz="1050" b="1" dirty="0"/>
          </a:p>
        </p:txBody>
      </p:sp>
      <p:sp>
        <p:nvSpPr>
          <p:cNvPr id="48" name="Title 1"/>
          <p:cNvSpPr>
            <a:spLocks noGrp="1"/>
          </p:cNvSpPr>
          <p:nvPr>
            <p:ph type="title"/>
          </p:nvPr>
        </p:nvSpPr>
        <p:spPr>
          <a:xfrm>
            <a:off x="838200" y="643331"/>
            <a:ext cx="10515600" cy="741850"/>
          </a:xfrm>
        </p:spPr>
        <p:txBody>
          <a:bodyPr>
            <a:normAutofit fontScale="90000"/>
          </a:bodyPr>
          <a:lstStyle/>
          <a:p>
            <a:r>
              <a:rPr lang="en-AU" b="1" dirty="0"/>
              <a:t>Pipeline Management System: “devil in the detail”</a:t>
            </a:r>
          </a:p>
        </p:txBody>
      </p:sp>
      <p:sp>
        <p:nvSpPr>
          <p:cNvPr id="2" name="Cloud Callout 1"/>
          <p:cNvSpPr/>
          <p:nvPr/>
        </p:nvSpPr>
        <p:spPr>
          <a:xfrm rot="692983">
            <a:off x="325806" y="3736031"/>
            <a:ext cx="4134578" cy="2132540"/>
          </a:xfrm>
          <a:prstGeom prst="cloudCallout">
            <a:avLst>
              <a:gd name="adj1" fmla="val -34172"/>
              <a:gd name="adj2" fmla="val -64142"/>
            </a:avLst>
          </a:prstGeom>
          <a:noFill/>
          <a:ln w="28575">
            <a:solidFill>
              <a:srgbClr val="005567"/>
            </a:solidFill>
          </a:ln>
        </p:spPr>
        <p:style>
          <a:lnRef idx="2">
            <a:schemeClr val="dk1"/>
          </a:lnRef>
          <a:fillRef idx="1">
            <a:schemeClr val="lt1"/>
          </a:fillRef>
          <a:effectRef idx="0">
            <a:schemeClr val="dk1"/>
          </a:effectRef>
          <a:fontRef idx="minor">
            <a:schemeClr val="dk1"/>
          </a:fontRef>
        </p:style>
        <p:txBody>
          <a:bodyPr wrap="none" lIns="0" tIns="0" rIns="0" bIns="0" rtlCol="0" anchor="ctr">
            <a:noAutofit/>
          </a:bodyPr>
          <a:lstStyle/>
          <a:p>
            <a:pPr algn="l"/>
            <a:endParaRPr lang="en-AU" sz="1050" dirty="0">
              <a:solidFill>
                <a:schemeClr val="tx1">
                  <a:lumMod val="75000"/>
                  <a:lumOff val="25000"/>
                </a:schemeClr>
              </a:solidFill>
            </a:endParaRPr>
          </a:p>
        </p:txBody>
      </p:sp>
      <p:sp>
        <p:nvSpPr>
          <p:cNvPr id="3" name="TextBox 2"/>
          <p:cNvSpPr txBox="1"/>
          <p:nvPr/>
        </p:nvSpPr>
        <p:spPr>
          <a:xfrm>
            <a:off x="370970" y="2712960"/>
            <a:ext cx="1625699" cy="914400"/>
          </a:xfrm>
          <a:prstGeom prst="rect">
            <a:avLst/>
          </a:prstGeom>
          <a:noFill/>
        </p:spPr>
        <p:txBody>
          <a:bodyPr wrap="none" lIns="0" tIns="0" rIns="0" bIns="0" rtlCol="0">
            <a:noAutofit/>
          </a:bodyPr>
          <a:lstStyle/>
          <a:p>
            <a:pPr algn="l"/>
            <a:r>
              <a:rPr lang="en-AU" sz="2000" b="1" dirty="0">
                <a:solidFill>
                  <a:srgbClr val="005567"/>
                </a:solidFill>
                <a:latin typeface="Arial" panose="020B0604020202020204" pitchFamily="34" charset="0"/>
                <a:cs typeface="Arial" panose="020B0604020202020204" pitchFamily="34" charset="0"/>
              </a:rPr>
              <a:t>Pipeline Integrity</a:t>
            </a:r>
          </a:p>
        </p:txBody>
      </p:sp>
      <p:sp>
        <p:nvSpPr>
          <p:cNvPr id="5" name="Rounded Rectangle 59">
            <a:extLst>
              <a:ext uri="{FF2B5EF4-FFF2-40B4-BE49-F238E27FC236}">
                <a16:creationId xmlns:a16="http://schemas.microsoft.com/office/drawing/2014/main" id="{6337AA0B-328C-05C7-45F5-E64D2AB89066}"/>
              </a:ext>
            </a:extLst>
          </p:cNvPr>
          <p:cNvSpPr>
            <a:spLocks/>
          </p:cNvSpPr>
          <p:nvPr/>
        </p:nvSpPr>
        <p:spPr>
          <a:xfrm>
            <a:off x="10706082" y="1528456"/>
            <a:ext cx="1044000" cy="936000"/>
          </a:xfrm>
          <a:prstGeom prst="roundRect">
            <a:avLst/>
          </a:prstGeom>
          <a:solidFill>
            <a:srgbClr val="EB4F34"/>
          </a:solidFill>
        </p:spPr>
        <p:txBody>
          <a:bodyPr wrap="square" lIns="0" tIns="0" rIns="0" bIns="0" rtlCol="0" anchor="ctr">
            <a:noAutofit/>
          </a:bodyPr>
          <a:lstStyle/>
          <a:p>
            <a:pPr algn="ctr"/>
            <a:r>
              <a:rPr lang="en-AU" sz="1050" b="1" dirty="0">
                <a:solidFill>
                  <a:schemeClr val="bg1"/>
                </a:solidFill>
              </a:rPr>
              <a:t>Approvals Structure</a:t>
            </a:r>
            <a:endParaRPr lang="en-US" dirty="0">
              <a:solidFill>
                <a:schemeClr val="bg1"/>
              </a:solidFill>
            </a:endParaRPr>
          </a:p>
        </p:txBody>
      </p:sp>
      <p:cxnSp>
        <p:nvCxnSpPr>
          <p:cNvPr id="10" name="Straight Arrow Connector 9">
            <a:extLst>
              <a:ext uri="{FF2B5EF4-FFF2-40B4-BE49-F238E27FC236}">
                <a16:creationId xmlns:a16="http://schemas.microsoft.com/office/drawing/2014/main" id="{3875BFCE-DC63-EBB4-79FC-6E18340B8AAB}"/>
              </a:ext>
            </a:extLst>
          </p:cNvPr>
          <p:cNvCxnSpPr/>
          <p:nvPr/>
        </p:nvCxnSpPr>
        <p:spPr>
          <a:xfrm flipV="1">
            <a:off x="11226799" y="2505764"/>
            <a:ext cx="8835" cy="160351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57760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B7952-F5A6-CCA3-9603-B2BA84080C49}"/>
              </a:ext>
            </a:extLst>
          </p:cNvPr>
          <p:cNvPicPr>
            <a:picLocks noChangeAspect="1"/>
          </p:cNvPicPr>
          <p:nvPr/>
        </p:nvPicPr>
        <p:blipFill>
          <a:blip r:embed="rId2"/>
          <a:stretch>
            <a:fillRect/>
          </a:stretch>
        </p:blipFill>
        <p:spPr>
          <a:xfrm>
            <a:off x="978130" y="2401817"/>
            <a:ext cx="10472581" cy="2395550"/>
          </a:xfrm>
          <a:prstGeom prst="rect">
            <a:avLst/>
          </a:prstGeom>
          <a:ln>
            <a:solidFill>
              <a:schemeClr val="accent1"/>
            </a:solidFill>
          </a:ln>
        </p:spPr>
      </p:pic>
      <p:sp>
        <p:nvSpPr>
          <p:cNvPr id="6" name="Title 5">
            <a:extLst>
              <a:ext uri="{FF2B5EF4-FFF2-40B4-BE49-F238E27FC236}">
                <a16:creationId xmlns:a16="http://schemas.microsoft.com/office/drawing/2014/main" id="{795576A2-60F3-487E-3012-8217B616379A}"/>
              </a:ext>
            </a:extLst>
          </p:cNvPr>
          <p:cNvSpPr>
            <a:spLocks noGrp="1"/>
          </p:cNvSpPr>
          <p:nvPr>
            <p:ph type="title"/>
          </p:nvPr>
        </p:nvSpPr>
        <p:spPr/>
        <p:txBody>
          <a:bodyPr/>
          <a:lstStyle/>
          <a:p>
            <a:r>
              <a:rPr lang="en-AU" b="1" dirty="0"/>
              <a:t>Section 2</a:t>
            </a:r>
            <a:r>
              <a:rPr lang="en-AU" dirty="0"/>
              <a:t> Pipeline Management System (</a:t>
            </a:r>
            <a:r>
              <a:rPr lang="en-AU" dirty="0">
                <a:solidFill>
                  <a:srgbClr val="0070C0"/>
                </a:solidFill>
              </a:rPr>
              <a:t>PMS</a:t>
            </a:r>
            <a:r>
              <a:rPr lang="en-AU" dirty="0"/>
              <a:t>)</a:t>
            </a:r>
          </a:p>
        </p:txBody>
      </p:sp>
    </p:spTree>
    <p:extLst>
      <p:ext uri="{BB962C8B-B14F-4D97-AF65-F5344CB8AC3E}">
        <p14:creationId xmlns:p14="http://schemas.microsoft.com/office/powerpoint/2010/main" val="57333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39EF-1CD3-291C-5D21-4FD875A975B0}"/>
              </a:ext>
            </a:extLst>
          </p:cNvPr>
          <p:cNvSpPr>
            <a:spLocks noGrp="1"/>
          </p:cNvSpPr>
          <p:nvPr>
            <p:ph type="ctrTitle"/>
          </p:nvPr>
        </p:nvSpPr>
        <p:spPr/>
        <p:txBody>
          <a:bodyPr/>
          <a:lstStyle/>
          <a:p>
            <a:r>
              <a:rPr lang="en-US" dirty="0"/>
              <a:t>AS 2885.3 Seminar</a:t>
            </a:r>
            <a:endParaRPr lang="en-AU" dirty="0"/>
          </a:p>
        </p:txBody>
      </p:sp>
      <p:sp>
        <p:nvSpPr>
          <p:cNvPr id="3" name="Subtitle 2">
            <a:extLst>
              <a:ext uri="{FF2B5EF4-FFF2-40B4-BE49-F238E27FC236}">
                <a16:creationId xmlns:a16="http://schemas.microsoft.com/office/drawing/2014/main" id="{B163B2CC-535A-D233-A744-5DE226C0018D}"/>
              </a:ext>
            </a:extLst>
          </p:cNvPr>
          <p:cNvSpPr>
            <a:spLocks noGrp="1"/>
          </p:cNvSpPr>
          <p:nvPr>
            <p:ph type="subTitle" idx="1"/>
          </p:nvPr>
        </p:nvSpPr>
        <p:spPr>
          <a:xfrm>
            <a:off x="2311400" y="5329646"/>
            <a:ext cx="7480300" cy="757983"/>
          </a:xfrm>
        </p:spPr>
        <p:txBody>
          <a:bodyPr>
            <a:normAutofit fontScale="92500" lnSpcReduction="20000"/>
          </a:bodyPr>
          <a:lstStyle/>
          <a:p>
            <a:r>
              <a:rPr lang="en-US" b="1" dirty="0"/>
              <a:t>Section 2</a:t>
            </a:r>
            <a:r>
              <a:rPr lang="en-US" dirty="0"/>
              <a:t> Pipeline Management System (</a:t>
            </a:r>
            <a:r>
              <a:rPr lang="en-US" dirty="0">
                <a:solidFill>
                  <a:srgbClr val="009BA6"/>
                </a:solidFill>
              </a:rPr>
              <a:t>PMS</a:t>
            </a:r>
            <a:r>
              <a:rPr lang="en-US" dirty="0"/>
              <a:t>)</a:t>
            </a:r>
          </a:p>
          <a:p>
            <a:r>
              <a:rPr lang="en-AU" dirty="0"/>
              <a:t>Presented By – Jeff Jones</a:t>
            </a:r>
          </a:p>
        </p:txBody>
      </p:sp>
    </p:spTree>
    <p:extLst>
      <p:ext uri="{BB962C8B-B14F-4D97-AF65-F5344CB8AC3E}">
        <p14:creationId xmlns:p14="http://schemas.microsoft.com/office/powerpoint/2010/main" val="186312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D3012C-8B3D-F571-0680-0C3C13C86185}"/>
              </a:ext>
            </a:extLst>
          </p:cNvPr>
          <p:cNvSpPr>
            <a:spLocks noGrp="1"/>
          </p:cNvSpPr>
          <p:nvPr>
            <p:ph type="title"/>
          </p:nvPr>
        </p:nvSpPr>
        <p:spPr/>
        <p:txBody>
          <a:bodyPr>
            <a:normAutofit fontScale="90000"/>
          </a:bodyPr>
          <a:lstStyle/>
          <a:p>
            <a:r>
              <a:rPr lang="en-AU" dirty="0"/>
              <a:t>AS 2885.0: 2018 </a:t>
            </a:r>
            <a:br>
              <a:rPr lang="en-AU" dirty="0"/>
            </a:br>
            <a:r>
              <a:rPr lang="en-AU" b="0" dirty="0"/>
              <a:t>Section 1.5 Terms &amp; Definitions</a:t>
            </a:r>
          </a:p>
        </p:txBody>
      </p:sp>
      <p:pic>
        <p:nvPicPr>
          <p:cNvPr id="7" name="Content Placeholder 6">
            <a:extLst>
              <a:ext uri="{FF2B5EF4-FFF2-40B4-BE49-F238E27FC236}">
                <a16:creationId xmlns:a16="http://schemas.microsoft.com/office/drawing/2014/main" id="{2FACCF38-1EE6-D79F-C568-E4AB767420A0}"/>
              </a:ext>
            </a:extLst>
          </p:cNvPr>
          <p:cNvPicPr>
            <a:picLocks noGrp="1" noChangeAspect="1"/>
          </p:cNvPicPr>
          <p:nvPr>
            <p:ph idx="1"/>
          </p:nvPr>
        </p:nvPicPr>
        <p:blipFill>
          <a:blip r:embed="rId2"/>
          <a:stretch>
            <a:fillRect/>
          </a:stretch>
        </p:blipFill>
        <p:spPr>
          <a:xfrm>
            <a:off x="233473" y="2624485"/>
            <a:ext cx="11725054" cy="3927492"/>
          </a:xfrm>
        </p:spPr>
      </p:pic>
      <p:pic>
        <p:nvPicPr>
          <p:cNvPr id="9" name="Picture 8">
            <a:extLst>
              <a:ext uri="{FF2B5EF4-FFF2-40B4-BE49-F238E27FC236}">
                <a16:creationId xmlns:a16="http://schemas.microsoft.com/office/drawing/2014/main" id="{6A264516-6F4C-0F5C-8610-7569333672EF}"/>
              </a:ext>
            </a:extLst>
          </p:cNvPr>
          <p:cNvPicPr>
            <a:picLocks noChangeAspect="1"/>
          </p:cNvPicPr>
          <p:nvPr/>
        </p:nvPicPr>
        <p:blipFill>
          <a:blip r:embed="rId3"/>
          <a:stretch>
            <a:fillRect/>
          </a:stretch>
        </p:blipFill>
        <p:spPr>
          <a:xfrm>
            <a:off x="7578437" y="125338"/>
            <a:ext cx="4483330" cy="1752690"/>
          </a:xfrm>
          <a:prstGeom prst="rect">
            <a:avLst/>
          </a:prstGeom>
        </p:spPr>
      </p:pic>
    </p:spTree>
    <p:extLst>
      <p:ext uri="{BB962C8B-B14F-4D97-AF65-F5344CB8AC3E}">
        <p14:creationId xmlns:p14="http://schemas.microsoft.com/office/powerpoint/2010/main" val="3591094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3E94AB-1CCF-1915-F929-9B096FB28E91}"/>
              </a:ext>
            </a:extLst>
          </p:cNvPr>
          <p:cNvPicPr>
            <a:picLocks noChangeAspect="1"/>
          </p:cNvPicPr>
          <p:nvPr/>
        </p:nvPicPr>
        <p:blipFill>
          <a:blip r:embed="rId2"/>
          <a:stretch>
            <a:fillRect/>
          </a:stretch>
        </p:blipFill>
        <p:spPr>
          <a:xfrm>
            <a:off x="1518410" y="584262"/>
            <a:ext cx="8553764" cy="6088487"/>
          </a:xfrm>
          <a:prstGeom prst="rect">
            <a:avLst/>
          </a:prstGeom>
          <a:ln>
            <a:solidFill>
              <a:schemeClr val="accent1"/>
            </a:solidFill>
          </a:ln>
        </p:spPr>
      </p:pic>
    </p:spTree>
    <p:extLst>
      <p:ext uri="{BB962C8B-B14F-4D97-AF65-F5344CB8AC3E}">
        <p14:creationId xmlns:p14="http://schemas.microsoft.com/office/powerpoint/2010/main" val="2506056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44E96-E73B-1AC9-EC6E-8CD8B83FBD1C}"/>
              </a:ext>
            </a:extLst>
          </p:cNvPr>
          <p:cNvSpPr>
            <a:spLocks noGrp="1"/>
          </p:cNvSpPr>
          <p:nvPr>
            <p:ph sz="half" idx="1"/>
          </p:nvPr>
        </p:nvSpPr>
        <p:spPr>
          <a:xfrm>
            <a:off x="127792" y="973661"/>
            <a:ext cx="5988463" cy="5653562"/>
          </a:xfrm>
        </p:spPr>
        <p:txBody>
          <a:bodyPr>
            <a:normAutofit lnSpcReduction="10000"/>
          </a:bodyPr>
          <a:lstStyle/>
          <a:p>
            <a:r>
              <a:rPr lang="en-US" b="1" dirty="0"/>
              <a:t>Basis of Section</a:t>
            </a:r>
          </a:p>
          <a:p>
            <a:pPr lvl="1"/>
            <a:r>
              <a:rPr lang="en-US" dirty="0"/>
              <a:t>A “</a:t>
            </a:r>
            <a:r>
              <a:rPr lang="en-US" i="1" dirty="0"/>
              <a:t>management system</a:t>
            </a:r>
            <a:r>
              <a:rPr lang="en-US" dirty="0"/>
              <a:t>” is necessary for O&amp;M</a:t>
            </a:r>
          </a:p>
          <a:p>
            <a:pPr lvl="1"/>
            <a:r>
              <a:rPr lang="en-US" dirty="0"/>
              <a:t>Details key requirements; </a:t>
            </a:r>
            <a:r>
              <a:rPr lang="en-US" cap="small" dirty="0"/>
              <a:t>APPROVED</a:t>
            </a:r>
            <a:r>
              <a:rPr lang="en-US" dirty="0"/>
              <a:t>, in place before COMMISSIONING &amp; for full life-cycle</a:t>
            </a:r>
          </a:p>
          <a:p>
            <a:pPr lvl="1"/>
            <a:r>
              <a:rPr lang="en-US" dirty="0">
                <a:solidFill>
                  <a:srgbClr val="0070C0"/>
                </a:solidFill>
              </a:rPr>
              <a:t>PIPELINE SYSTEM</a:t>
            </a:r>
            <a:r>
              <a:rPr lang="en-US" dirty="0"/>
              <a:t>; fit-for-purpose condition  </a:t>
            </a:r>
          </a:p>
          <a:p>
            <a:pPr lvl="1"/>
            <a:r>
              <a:rPr lang="en-US" i="1" dirty="0"/>
              <a:t>78 references </a:t>
            </a:r>
            <a:r>
              <a:rPr lang="en-US" dirty="0"/>
              <a:t>to PMS requirements in Part 3-2022</a:t>
            </a:r>
          </a:p>
          <a:p>
            <a:r>
              <a:rPr lang="en-US" b="1" dirty="0"/>
              <a:t>Key Concepts </a:t>
            </a:r>
          </a:p>
          <a:p>
            <a:pPr lvl="1"/>
            <a:r>
              <a:rPr lang="en-US" dirty="0">
                <a:solidFill>
                  <a:srgbClr val="0070C0"/>
                </a:solidFill>
              </a:rPr>
              <a:t>PMS must detail LICENSEE’s approach</a:t>
            </a:r>
          </a:p>
          <a:p>
            <a:pPr lvl="1"/>
            <a:r>
              <a:rPr lang="en-US" dirty="0">
                <a:solidFill>
                  <a:srgbClr val="0070C0"/>
                </a:solidFill>
              </a:rPr>
              <a:t>Note 1 – can embed “PMS” in corporate systems &amp; structure documentation to suit, providing full intent is satisfied eg AMS, Safety Case (App C)</a:t>
            </a:r>
          </a:p>
          <a:p>
            <a:pPr lvl="1"/>
            <a:r>
              <a:rPr lang="en-US" dirty="0"/>
              <a:t>Structure flexible</a:t>
            </a:r>
            <a:r>
              <a:rPr lang="en-US" dirty="0">
                <a:solidFill>
                  <a:srgbClr val="0070C0"/>
                </a:solidFill>
              </a:rPr>
              <a:t>,</a:t>
            </a:r>
            <a:r>
              <a:rPr lang="en-US" dirty="0"/>
              <a:t> shall conform to PMS Elements</a:t>
            </a:r>
          </a:p>
          <a:p>
            <a:pPr lvl="2"/>
            <a:r>
              <a:rPr lang="en-US" dirty="0"/>
              <a:t>General</a:t>
            </a:r>
          </a:p>
          <a:p>
            <a:pPr lvl="2"/>
            <a:r>
              <a:rPr lang="en-US" dirty="0"/>
              <a:t>Management</a:t>
            </a:r>
          </a:p>
          <a:p>
            <a:pPr lvl="2"/>
            <a:r>
              <a:rPr lang="en-US" b="1" dirty="0">
                <a:solidFill>
                  <a:srgbClr val="C00000"/>
                </a:solidFill>
              </a:rPr>
              <a:t>Planning</a:t>
            </a:r>
          </a:p>
          <a:p>
            <a:pPr lvl="2"/>
            <a:r>
              <a:rPr lang="en-US" b="1" dirty="0">
                <a:solidFill>
                  <a:srgbClr val="C00000"/>
                </a:solidFill>
              </a:rPr>
              <a:t>Measurement &amp; Evaluation</a:t>
            </a:r>
          </a:p>
          <a:p>
            <a:pPr lvl="2"/>
            <a:r>
              <a:rPr lang="en-US" dirty="0"/>
              <a:t>Consultation, communication and reporting</a:t>
            </a:r>
          </a:p>
          <a:p>
            <a:pPr lvl="2"/>
            <a:r>
              <a:rPr lang="en-US" strike="sngStrike" dirty="0">
                <a:solidFill>
                  <a:srgbClr val="0070C0"/>
                </a:solidFill>
              </a:rPr>
              <a:t>Implementation </a:t>
            </a:r>
            <a:r>
              <a:rPr lang="en-US" dirty="0">
                <a:solidFill>
                  <a:srgbClr val="0070C0"/>
                </a:solidFill>
              </a:rPr>
              <a:t>=&gt;  </a:t>
            </a:r>
            <a:r>
              <a:rPr lang="en-US" i="1" dirty="0">
                <a:solidFill>
                  <a:srgbClr val="0070C0"/>
                </a:solidFill>
              </a:rPr>
              <a:t>ie inherent in Sections 3-12</a:t>
            </a:r>
          </a:p>
        </p:txBody>
      </p:sp>
      <p:pic>
        <p:nvPicPr>
          <p:cNvPr id="6" name="Picture 5">
            <a:extLst>
              <a:ext uri="{FF2B5EF4-FFF2-40B4-BE49-F238E27FC236}">
                <a16:creationId xmlns:a16="http://schemas.microsoft.com/office/drawing/2014/main" id="{B8556EBF-8004-2DA2-82EF-3A6CEBE5CDC5}"/>
              </a:ext>
            </a:extLst>
          </p:cNvPr>
          <p:cNvPicPr>
            <a:picLocks noChangeAspect="1"/>
          </p:cNvPicPr>
          <p:nvPr/>
        </p:nvPicPr>
        <p:blipFill>
          <a:blip r:embed="rId2"/>
          <a:stretch>
            <a:fillRect/>
          </a:stretch>
        </p:blipFill>
        <p:spPr>
          <a:xfrm>
            <a:off x="6435634" y="3648054"/>
            <a:ext cx="5385724" cy="2894608"/>
          </a:xfrm>
          <a:prstGeom prst="rect">
            <a:avLst/>
          </a:prstGeom>
        </p:spPr>
      </p:pic>
      <p:pic>
        <p:nvPicPr>
          <p:cNvPr id="1026" name="Picture 2" descr="ISO 55000 Standard for Asset Management – Erudite Reliability Services OPC">
            <a:extLst>
              <a:ext uri="{FF2B5EF4-FFF2-40B4-BE49-F238E27FC236}">
                <a16:creationId xmlns:a16="http://schemas.microsoft.com/office/drawing/2014/main" id="{69E3BDFB-95F4-1A0A-FD43-5147FB4D2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34" y="604313"/>
            <a:ext cx="2535683" cy="26056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27E392-10AB-BB86-0812-4259B991AA46}"/>
              </a:ext>
            </a:extLst>
          </p:cNvPr>
          <p:cNvPicPr>
            <a:picLocks noChangeAspect="1"/>
          </p:cNvPicPr>
          <p:nvPr/>
        </p:nvPicPr>
        <p:blipFill>
          <a:blip r:embed="rId4"/>
          <a:stretch>
            <a:fillRect/>
          </a:stretch>
        </p:blipFill>
        <p:spPr>
          <a:xfrm>
            <a:off x="9069977" y="306977"/>
            <a:ext cx="3122023" cy="3122023"/>
          </a:xfrm>
          <a:prstGeom prst="rect">
            <a:avLst/>
          </a:prstGeom>
        </p:spPr>
      </p:pic>
    </p:spTree>
    <p:extLst>
      <p:ext uri="{BB962C8B-B14F-4D97-AF65-F5344CB8AC3E}">
        <p14:creationId xmlns:p14="http://schemas.microsoft.com/office/powerpoint/2010/main" val="1255790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44E96-E73B-1AC9-EC6E-8CD8B83FBD1C}"/>
              </a:ext>
            </a:extLst>
          </p:cNvPr>
          <p:cNvSpPr>
            <a:spLocks noGrp="1"/>
          </p:cNvSpPr>
          <p:nvPr>
            <p:ph sz="half" idx="1"/>
          </p:nvPr>
        </p:nvSpPr>
        <p:spPr>
          <a:xfrm>
            <a:off x="0" y="750340"/>
            <a:ext cx="6000206" cy="6233934"/>
          </a:xfrm>
        </p:spPr>
        <p:txBody>
          <a:bodyPr>
            <a:normAutofit fontScale="85000" lnSpcReduction="10000"/>
          </a:bodyPr>
          <a:lstStyle/>
          <a:p>
            <a:r>
              <a:rPr lang="en-US" b="1" dirty="0"/>
              <a:t>Objectives of 2022 Update</a:t>
            </a:r>
          </a:p>
          <a:p>
            <a:pPr lvl="1"/>
            <a:r>
              <a:rPr lang="en-US" dirty="0">
                <a:solidFill>
                  <a:srgbClr val="0070C0"/>
                </a:solidFill>
              </a:rPr>
              <a:t>More contemporary approach to Management System/s, with increased Licensee flexibility</a:t>
            </a:r>
          </a:p>
          <a:p>
            <a:pPr lvl="1"/>
            <a:r>
              <a:rPr lang="en-US" dirty="0">
                <a:solidFill>
                  <a:srgbClr val="0070C0"/>
                </a:solidFill>
              </a:rPr>
              <a:t>New policy commitments – Process safety management, Legal &amp; Regulatory requirements</a:t>
            </a:r>
          </a:p>
          <a:p>
            <a:pPr lvl="1"/>
            <a:r>
              <a:rPr lang="en-US" dirty="0">
                <a:solidFill>
                  <a:srgbClr val="0070C0"/>
                </a:solidFill>
              </a:rPr>
              <a:t>Change management – refers to Part 0 with specific O&amp;M triggers (a) to (h).  Note re Design Changes per </a:t>
            </a:r>
            <a:r>
              <a:rPr lang="en-US" b="1" dirty="0">
                <a:solidFill>
                  <a:srgbClr val="0070C0"/>
                </a:solidFill>
              </a:rPr>
              <a:t>Section 10</a:t>
            </a:r>
            <a:r>
              <a:rPr lang="en-US" dirty="0">
                <a:solidFill>
                  <a:srgbClr val="0070C0"/>
                </a:solidFill>
              </a:rPr>
              <a:t>.</a:t>
            </a:r>
          </a:p>
          <a:p>
            <a:pPr lvl="1"/>
            <a:r>
              <a:rPr lang="en-US" dirty="0">
                <a:solidFill>
                  <a:srgbClr val="0070C0"/>
                </a:solidFill>
              </a:rPr>
              <a:t>Review of PMS – every </a:t>
            </a:r>
            <a:r>
              <a:rPr lang="en-US" strike="sngStrike" dirty="0">
                <a:solidFill>
                  <a:srgbClr val="0070C0"/>
                </a:solidFill>
              </a:rPr>
              <a:t>2</a:t>
            </a:r>
            <a:r>
              <a:rPr lang="en-US" dirty="0">
                <a:solidFill>
                  <a:srgbClr val="0070C0"/>
                </a:solidFill>
              </a:rPr>
              <a:t> 5 years or change trigger</a:t>
            </a:r>
            <a:r>
              <a:rPr lang="en-US" dirty="0"/>
              <a:t> </a:t>
            </a:r>
          </a:p>
          <a:p>
            <a:r>
              <a:rPr lang="en-US" b="1" dirty="0"/>
              <a:t>Planning for </a:t>
            </a:r>
            <a:r>
              <a:rPr lang="en-US" b="1" u="sng" dirty="0"/>
              <a:t>normal</a:t>
            </a:r>
            <a:r>
              <a:rPr lang="en-US" b="1" dirty="0"/>
              <a:t> Operation</a:t>
            </a:r>
          </a:p>
          <a:p>
            <a:pPr lvl="1"/>
            <a:r>
              <a:rPr lang="en-US" dirty="0">
                <a:solidFill>
                  <a:srgbClr val="0070C0"/>
                </a:solidFill>
              </a:rPr>
              <a:t>Preparation for Operation of new or re-commissioned PIPELINE SYSTEMS =&gt; </a:t>
            </a:r>
            <a:r>
              <a:rPr lang="en-US" b="1" dirty="0">
                <a:solidFill>
                  <a:srgbClr val="0070C0"/>
                </a:solidFill>
              </a:rPr>
              <a:t>Section 3</a:t>
            </a:r>
          </a:p>
          <a:p>
            <a:pPr lvl="1"/>
            <a:r>
              <a:rPr lang="en-US" dirty="0">
                <a:solidFill>
                  <a:srgbClr val="0070C0"/>
                </a:solidFill>
              </a:rPr>
              <a:t>Identification of OH&amp;S &amp; Env Hazards &amp; risk mitigation =&gt; </a:t>
            </a:r>
            <a:r>
              <a:rPr lang="en-US" b="1" dirty="0">
                <a:solidFill>
                  <a:srgbClr val="0070C0"/>
                </a:solidFill>
              </a:rPr>
              <a:t>Section 4 </a:t>
            </a:r>
            <a:r>
              <a:rPr lang="en-US" dirty="0">
                <a:solidFill>
                  <a:srgbClr val="0070C0"/>
                </a:solidFill>
              </a:rPr>
              <a:t>prior to any activity</a:t>
            </a:r>
          </a:p>
          <a:p>
            <a:pPr lvl="1"/>
            <a:r>
              <a:rPr lang="en-US" dirty="0">
                <a:solidFill>
                  <a:srgbClr val="0070C0"/>
                </a:solidFill>
              </a:rPr>
              <a:t>Identification of threats &amp; risk mitigation to PIPEINE SYSTEM integrity =&gt; </a:t>
            </a:r>
            <a:r>
              <a:rPr lang="en-US" b="1" dirty="0">
                <a:solidFill>
                  <a:srgbClr val="0070C0"/>
                </a:solidFill>
              </a:rPr>
              <a:t>Sections 6,7,8</a:t>
            </a:r>
          </a:p>
          <a:p>
            <a:r>
              <a:rPr lang="en-US" b="1" dirty="0"/>
              <a:t>Planning &amp; preparation for </a:t>
            </a:r>
            <a:r>
              <a:rPr lang="en-US" b="1" u="sng" dirty="0"/>
              <a:t>abnormal</a:t>
            </a:r>
            <a:r>
              <a:rPr lang="en-US" b="1" dirty="0"/>
              <a:t> Operation</a:t>
            </a:r>
          </a:p>
          <a:p>
            <a:pPr lvl="1"/>
            <a:r>
              <a:rPr lang="en-US" dirty="0"/>
              <a:t>Plan &amp; prepare per examples (a) to (e)</a:t>
            </a:r>
          </a:p>
          <a:p>
            <a:r>
              <a:rPr lang="en-US" b="1" dirty="0"/>
              <a:t>Planning</a:t>
            </a:r>
            <a:r>
              <a:rPr lang="en-US" dirty="0"/>
              <a:t>: </a:t>
            </a:r>
            <a:r>
              <a:rPr lang="en-US" sz="2000" dirty="0">
                <a:solidFill>
                  <a:srgbClr val="0070C0"/>
                </a:solidFill>
              </a:rPr>
              <a:t>Isolation Plan per AS2885.1 – review 5 years</a:t>
            </a:r>
          </a:p>
          <a:p>
            <a:r>
              <a:rPr lang="en-US" b="1" dirty="0"/>
              <a:t>Planning</a:t>
            </a:r>
            <a:r>
              <a:rPr lang="en-US" dirty="0"/>
              <a:t>: Identify process for managing emergency events (</a:t>
            </a:r>
            <a:r>
              <a:rPr lang="en-US" b="1" dirty="0"/>
              <a:t>Section 11) </a:t>
            </a:r>
            <a:r>
              <a:rPr lang="en-US" dirty="0">
                <a:solidFill>
                  <a:srgbClr val="0070C0"/>
                </a:solidFill>
              </a:rPr>
              <a:t>&amp; managing records </a:t>
            </a:r>
            <a:r>
              <a:rPr lang="en-US" b="1" dirty="0"/>
              <a:t>(Section 12)</a:t>
            </a:r>
          </a:p>
          <a:p>
            <a:r>
              <a:rPr lang="en-US" b="1" dirty="0"/>
              <a:t>Measurement &amp; Evaluation</a:t>
            </a:r>
            <a:r>
              <a:rPr lang="en-US" dirty="0"/>
              <a:t>: </a:t>
            </a:r>
            <a:r>
              <a:rPr lang="en-US" dirty="0">
                <a:solidFill>
                  <a:srgbClr val="0070C0"/>
                </a:solidFill>
              </a:rPr>
              <a:t>process</a:t>
            </a:r>
            <a:r>
              <a:rPr lang="en-US" dirty="0"/>
              <a:t> for Audits</a:t>
            </a:r>
          </a:p>
          <a:p>
            <a:pPr lvl="1"/>
            <a:r>
              <a:rPr lang="en-US" dirty="0"/>
              <a:t>Note – AS/NZS ISO 9001 </a:t>
            </a:r>
            <a:r>
              <a:rPr lang="en-US" dirty="0">
                <a:solidFill>
                  <a:srgbClr val="0070C0"/>
                </a:solidFill>
              </a:rPr>
              <a:t>&amp; ISO 19011 </a:t>
            </a:r>
            <a:r>
              <a:rPr lang="en-US" dirty="0"/>
              <a:t>auditing guidance</a:t>
            </a:r>
          </a:p>
        </p:txBody>
      </p:sp>
      <p:pic>
        <p:nvPicPr>
          <p:cNvPr id="2" name="Picture 1">
            <a:extLst>
              <a:ext uri="{FF2B5EF4-FFF2-40B4-BE49-F238E27FC236}">
                <a16:creationId xmlns:a16="http://schemas.microsoft.com/office/drawing/2014/main" id="{8EBB145E-F46F-74FD-7224-0EB347860556}"/>
              </a:ext>
            </a:extLst>
          </p:cNvPr>
          <p:cNvPicPr>
            <a:picLocks noChangeAspect="1"/>
          </p:cNvPicPr>
          <p:nvPr/>
        </p:nvPicPr>
        <p:blipFill>
          <a:blip r:embed="rId2"/>
          <a:stretch>
            <a:fillRect/>
          </a:stretch>
        </p:blipFill>
        <p:spPr>
          <a:xfrm>
            <a:off x="6616500" y="3581795"/>
            <a:ext cx="5257440" cy="2907260"/>
          </a:xfrm>
          <a:prstGeom prst="rect">
            <a:avLst/>
          </a:prstGeom>
        </p:spPr>
      </p:pic>
      <p:pic>
        <p:nvPicPr>
          <p:cNvPr id="4" name="Picture 3">
            <a:extLst>
              <a:ext uri="{FF2B5EF4-FFF2-40B4-BE49-F238E27FC236}">
                <a16:creationId xmlns:a16="http://schemas.microsoft.com/office/drawing/2014/main" id="{855D62B4-A0BF-F2B6-D668-392C0A0B363F}"/>
              </a:ext>
            </a:extLst>
          </p:cNvPr>
          <p:cNvPicPr>
            <a:picLocks noChangeAspect="1"/>
          </p:cNvPicPr>
          <p:nvPr/>
        </p:nvPicPr>
        <p:blipFill>
          <a:blip r:embed="rId3"/>
          <a:stretch>
            <a:fillRect/>
          </a:stretch>
        </p:blipFill>
        <p:spPr>
          <a:xfrm>
            <a:off x="6269491" y="1075722"/>
            <a:ext cx="3146652" cy="1762125"/>
          </a:xfrm>
          <a:prstGeom prst="rect">
            <a:avLst/>
          </a:prstGeom>
        </p:spPr>
      </p:pic>
      <p:pic>
        <p:nvPicPr>
          <p:cNvPr id="5" name="Picture 4">
            <a:extLst>
              <a:ext uri="{FF2B5EF4-FFF2-40B4-BE49-F238E27FC236}">
                <a16:creationId xmlns:a16="http://schemas.microsoft.com/office/drawing/2014/main" id="{87ED5B6C-0D31-6F1C-02EC-7AA335EEEA00}"/>
              </a:ext>
            </a:extLst>
          </p:cNvPr>
          <p:cNvPicPr>
            <a:picLocks noChangeAspect="1"/>
          </p:cNvPicPr>
          <p:nvPr/>
        </p:nvPicPr>
        <p:blipFill>
          <a:blip r:embed="rId4"/>
          <a:stretch>
            <a:fillRect/>
          </a:stretch>
        </p:blipFill>
        <p:spPr>
          <a:xfrm>
            <a:off x="9416143" y="1075722"/>
            <a:ext cx="2590800" cy="1762125"/>
          </a:xfrm>
          <a:prstGeom prst="rect">
            <a:avLst/>
          </a:prstGeom>
        </p:spPr>
      </p:pic>
    </p:spTree>
    <p:extLst>
      <p:ext uri="{BB962C8B-B14F-4D97-AF65-F5344CB8AC3E}">
        <p14:creationId xmlns:p14="http://schemas.microsoft.com/office/powerpoint/2010/main" val="60414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815263E-05E8-435E-B8A0-3E6B51967C96}"/>
              </a:ext>
            </a:extLst>
          </p:cNvPr>
          <p:cNvSpPr>
            <a:spLocks noGrp="1"/>
          </p:cNvSpPr>
          <p:nvPr>
            <p:ph type="title"/>
          </p:nvPr>
        </p:nvSpPr>
        <p:spPr>
          <a:xfrm>
            <a:off x="281708" y="761999"/>
            <a:ext cx="10792691" cy="459943"/>
          </a:xfrm>
        </p:spPr>
        <p:txBody>
          <a:bodyPr/>
          <a:lstStyle/>
          <a:p>
            <a:r>
              <a:rPr lang="en-AU" dirty="0"/>
              <a:t>Legislative “PMS” &amp; Audit Requirements Requirements</a:t>
            </a:r>
          </a:p>
        </p:txBody>
      </p:sp>
      <p:graphicFrame>
        <p:nvGraphicFramePr>
          <p:cNvPr id="6" name="Table 6">
            <a:extLst>
              <a:ext uri="{FF2B5EF4-FFF2-40B4-BE49-F238E27FC236}">
                <a16:creationId xmlns:a16="http://schemas.microsoft.com/office/drawing/2014/main" id="{5A14FE25-D9EC-B723-1621-98193FFFF5AE}"/>
              </a:ext>
            </a:extLst>
          </p:cNvPr>
          <p:cNvGraphicFramePr>
            <a:graphicFrameLocks noGrp="1"/>
          </p:cNvGraphicFramePr>
          <p:nvPr>
            <p:extLst>
              <p:ext uri="{D42A27DB-BD31-4B8C-83A1-F6EECF244321}">
                <p14:modId xmlns:p14="http://schemas.microsoft.com/office/powerpoint/2010/main" val="2935781505"/>
              </p:ext>
            </p:extLst>
          </p:nvPr>
        </p:nvGraphicFramePr>
        <p:xfrm>
          <a:off x="281709" y="1229570"/>
          <a:ext cx="11717785" cy="5603756"/>
        </p:xfrm>
        <a:graphic>
          <a:graphicData uri="http://schemas.openxmlformats.org/drawingml/2006/table">
            <a:tbl>
              <a:tblPr firstRow="1" bandRow="1">
                <a:tableStyleId>{5C22544A-7EE6-4342-B048-85BDC9FD1C3A}</a:tableStyleId>
              </a:tblPr>
              <a:tblGrid>
                <a:gridCol w="841238">
                  <a:extLst>
                    <a:ext uri="{9D8B030D-6E8A-4147-A177-3AD203B41FA5}">
                      <a16:colId xmlns:a16="http://schemas.microsoft.com/office/drawing/2014/main" val="1104222510"/>
                    </a:ext>
                  </a:extLst>
                </a:gridCol>
                <a:gridCol w="5261811">
                  <a:extLst>
                    <a:ext uri="{9D8B030D-6E8A-4147-A177-3AD203B41FA5}">
                      <a16:colId xmlns:a16="http://schemas.microsoft.com/office/drawing/2014/main" val="108012971"/>
                    </a:ext>
                  </a:extLst>
                </a:gridCol>
                <a:gridCol w="5614736">
                  <a:extLst>
                    <a:ext uri="{9D8B030D-6E8A-4147-A177-3AD203B41FA5}">
                      <a16:colId xmlns:a16="http://schemas.microsoft.com/office/drawing/2014/main" val="2820988303"/>
                    </a:ext>
                  </a:extLst>
                </a:gridCol>
              </a:tblGrid>
              <a:tr h="483116">
                <a:tc>
                  <a:txBody>
                    <a:bodyPr/>
                    <a:lstStyle/>
                    <a:p>
                      <a:pPr algn="ctr"/>
                      <a:r>
                        <a:rPr lang="en-AU" dirty="0"/>
                        <a:t>STATE</a:t>
                      </a:r>
                    </a:p>
                  </a:txBody>
                  <a:tcPr/>
                </a:tc>
                <a:tc>
                  <a:txBody>
                    <a:bodyPr/>
                    <a:lstStyle/>
                    <a:p>
                      <a:pPr algn="ctr"/>
                      <a:r>
                        <a:rPr lang="en-AU" dirty="0"/>
                        <a:t>LEGISLATION – ACT/REGULATIONS</a:t>
                      </a:r>
                    </a:p>
                  </a:txBody>
                  <a:tcPr/>
                </a:tc>
                <a:tc>
                  <a:txBody>
                    <a:bodyPr/>
                    <a:lstStyle/>
                    <a:p>
                      <a:pPr algn="ctr"/>
                      <a:r>
                        <a:rPr lang="en-AU" dirty="0"/>
                        <a:t>PLAN / AUDIT DELIVERABLE</a:t>
                      </a:r>
                    </a:p>
                  </a:txBody>
                  <a:tcPr/>
                </a:tc>
                <a:extLst>
                  <a:ext uri="{0D108BD9-81ED-4DB2-BD59-A6C34878D82A}">
                    <a16:rowId xmlns:a16="http://schemas.microsoft.com/office/drawing/2014/main" val="3793438559"/>
                  </a:ext>
                </a:extLst>
              </a:tr>
              <a:tr h="471660">
                <a:tc>
                  <a:txBody>
                    <a:bodyPr/>
                    <a:lstStyle/>
                    <a:p>
                      <a:pPr algn="ctr"/>
                      <a:r>
                        <a:rPr lang="en-AU" dirty="0"/>
                        <a:t>Vic</a:t>
                      </a:r>
                    </a:p>
                  </a:txBody>
                  <a:tcPr/>
                </a:tc>
                <a:tc>
                  <a:txBody>
                    <a:bodyPr/>
                    <a:lstStyle/>
                    <a:p>
                      <a:r>
                        <a:rPr lang="en-AU" dirty="0"/>
                        <a:t>Pipelines Act 2005</a:t>
                      </a:r>
                    </a:p>
                    <a:p>
                      <a:r>
                        <a:rPr lang="en-AU" dirty="0"/>
                        <a:t>Pipelines Regulations 2017 -&gt; </a:t>
                      </a:r>
                      <a:r>
                        <a:rPr lang="en-AU" i="1" dirty="0"/>
                        <a:t>refers to AS2885 1&amp;3</a:t>
                      </a:r>
                    </a:p>
                  </a:txBody>
                  <a:tcPr/>
                </a:tc>
                <a:tc>
                  <a:txBody>
                    <a:bodyPr/>
                    <a:lstStyle/>
                    <a:p>
                      <a:r>
                        <a:rPr lang="en-AU" dirty="0"/>
                        <a:t>Operated in accordance with Part 3 (= PMS) &amp; SMP.  Surveillance reports to be submitted to the Regulator</a:t>
                      </a:r>
                    </a:p>
                  </a:txBody>
                  <a:tcPr/>
                </a:tc>
                <a:extLst>
                  <a:ext uri="{0D108BD9-81ED-4DB2-BD59-A6C34878D82A}">
                    <a16:rowId xmlns:a16="http://schemas.microsoft.com/office/drawing/2014/main" val="1104300396"/>
                  </a:ext>
                </a:extLst>
              </a:tr>
              <a:tr h="450614">
                <a:tc>
                  <a:txBody>
                    <a:bodyPr/>
                    <a:lstStyle/>
                    <a:p>
                      <a:pPr algn="ctr"/>
                      <a:r>
                        <a:rPr lang="en-AU" dirty="0"/>
                        <a:t>NSW</a:t>
                      </a:r>
                    </a:p>
                  </a:txBody>
                  <a:tcPr/>
                </a:tc>
                <a:tc>
                  <a:txBody>
                    <a:bodyPr/>
                    <a:lstStyle/>
                    <a:p>
                      <a:r>
                        <a:rPr lang="en-AU" dirty="0"/>
                        <a:t>Pipelines Act 1967</a:t>
                      </a:r>
                    </a:p>
                    <a:p>
                      <a:r>
                        <a:rPr lang="en-AU" dirty="0"/>
                        <a:t>Pipelines Regulation 2023 </a:t>
                      </a:r>
                      <a:r>
                        <a:rPr lang="en-AU" i="1" dirty="0"/>
                        <a:t>–&gt; refers to AS2885</a:t>
                      </a:r>
                    </a:p>
                  </a:txBody>
                  <a:tcPr/>
                </a:tc>
                <a:tc>
                  <a:txBody>
                    <a:bodyPr/>
                    <a:lstStyle/>
                    <a:p>
                      <a:r>
                        <a:rPr lang="en-AU" dirty="0"/>
                        <a:t>External Auditor to conduct a periodic audit (certification) of the Pipeline Management System</a:t>
                      </a:r>
                    </a:p>
                  </a:txBody>
                  <a:tcPr/>
                </a:tc>
                <a:extLst>
                  <a:ext uri="{0D108BD9-81ED-4DB2-BD59-A6C34878D82A}">
                    <a16:rowId xmlns:a16="http://schemas.microsoft.com/office/drawing/2014/main" val="3664393407"/>
                  </a:ext>
                </a:extLst>
              </a:tr>
              <a:tr h="471660">
                <a:tc>
                  <a:txBody>
                    <a:bodyPr/>
                    <a:lstStyle/>
                    <a:p>
                      <a:pPr algn="ctr"/>
                      <a:r>
                        <a:rPr lang="en-AU" dirty="0"/>
                        <a:t>ACT</a:t>
                      </a:r>
                    </a:p>
                  </a:txBody>
                  <a:tcPr/>
                </a:tc>
                <a:tc>
                  <a:txBody>
                    <a:bodyPr/>
                    <a:lstStyle/>
                    <a:p>
                      <a:r>
                        <a:rPr lang="en-AU" dirty="0"/>
                        <a:t>Gas Safety and Network Operation Code 2021 </a:t>
                      </a:r>
                    </a:p>
                    <a:p>
                      <a:r>
                        <a:rPr lang="en-AU" dirty="0"/>
                        <a:t>-&gt; </a:t>
                      </a:r>
                      <a:r>
                        <a:rPr lang="en-AU" i="1" dirty="0"/>
                        <a:t>Refers to AS2885</a:t>
                      </a:r>
                    </a:p>
                  </a:txBody>
                  <a:tcPr/>
                </a:tc>
                <a:tc>
                  <a:txBody>
                    <a:bodyPr/>
                    <a:lstStyle/>
                    <a:p>
                      <a:r>
                        <a:rPr lang="en-AU" dirty="0"/>
                        <a:t>Conformance with AS 2885.3 and approved PMS. </a:t>
                      </a:r>
                    </a:p>
                    <a:p>
                      <a:r>
                        <a:rPr lang="en-AU" dirty="0"/>
                        <a:t>5-year audit plan and periodic audit by approved auditor</a:t>
                      </a:r>
                    </a:p>
                  </a:txBody>
                  <a:tcPr/>
                </a:tc>
                <a:extLst>
                  <a:ext uri="{0D108BD9-81ED-4DB2-BD59-A6C34878D82A}">
                    <a16:rowId xmlns:a16="http://schemas.microsoft.com/office/drawing/2014/main" val="1655045019"/>
                  </a:ext>
                </a:extLst>
              </a:tr>
              <a:tr h="471660">
                <a:tc>
                  <a:txBody>
                    <a:bodyPr/>
                    <a:lstStyle/>
                    <a:p>
                      <a:pPr algn="ctr"/>
                      <a:r>
                        <a:rPr lang="en-AU" dirty="0"/>
                        <a:t>WA</a:t>
                      </a:r>
                    </a:p>
                  </a:txBody>
                  <a:tcPr/>
                </a:tc>
                <a:tc>
                  <a:txBody>
                    <a:bodyPr/>
                    <a:lstStyle/>
                    <a:p>
                      <a:r>
                        <a:rPr lang="en-AU" dirty="0"/>
                        <a:t>Petroleum Pipelines Act 1969</a:t>
                      </a:r>
                    </a:p>
                    <a:p>
                      <a:r>
                        <a:rPr lang="en-AU" dirty="0"/>
                        <a:t>Petroleum Pipelines Regulations 2010 -&gt; </a:t>
                      </a:r>
                      <a:r>
                        <a:rPr lang="en-AU" i="1" dirty="0"/>
                        <a:t>nominate Std</a:t>
                      </a:r>
                    </a:p>
                  </a:txBody>
                  <a:tcPr/>
                </a:tc>
                <a:tc>
                  <a:txBody>
                    <a:bodyPr/>
                    <a:lstStyle/>
                    <a:p>
                      <a:r>
                        <a:rPr lang="en-AU" dirty="0"/>
                        <a:t>Requires a pipeline Safety Management System.</a:t>
                      </a:r>
                    </a:p>
                    <a:p>
                      <a:r>
                        <a:rPr lang="en-US" dirty="0"/>
                        <a:t>Must provide for auditing of the operation</a:t>
                      </a:r>
                      <a:endParaRPr lang="en-AU" dirty="0"/>
                    </a:p>
                  </a:txBody>
                  <a:tcPr/>
                </a:tc>
                <a:extLst>
                  <a:ext uri="{0D108BD9-81ED-4DB2-BD59-A6C34878D82A}">
                    <a16:rowId xmlns:a16="http://schemas.microsoft.com/office/drawing/2014/main" val="3006186002"/>
                  </a:ext>
                </a:extLst>
              </a:tr>
              <a:tr h="471660">
                <a:tc>
                  <a:txBody>
                    <a:bodyPr/>
                    <a:lstStyle/>
                    <a:p>
                      <a:pPr algn="ctr"/>
                      <a:r>
                        <a:rPr lang="en-AU" dirty="0"/>
                        <a:t>QLD</a:t>
                      </a:r>
                    </a:p>
                  </a:txBody>
                  <a:tcPr/>
                </a:tc>
                <a:tc>
                  <a:txBody>
                    <a:bodyPr/>
                    <a:lstStyle/>
                    <a:p>
                      <a:r>
                        <a:rPr lang="en-AU" dirty="0"/>
                        <a:t>Queensland Petroleum and Gas (Production and Safety) Act 2004 &amp; P&amp;G Regulations 2018</a:t>
                      </a:r>
                    </a:p>
                  </a:txBody>
                  <a:tcPr/>
                </a:tc>
                <a:tc>
                  <a:txBody>
                    <a:bodyPr/>
                    <a:lstStyle/>
                    <a:p>
                      <a:r>
                        <a:rPr lang="en-AU" dirty="0"/>
                        <a:t>Operator to implement and maintain a Safety Management Plan.  External Audit typically by RSHQ.</a:t>
                      </a:r>
                    </a:p>
                  </a:txBody>
                  <a:tcPr/>
                </a:tc>
                <a:extLst>
                  <a:ext uri="{0D108BD9-81ED-4DB2-BD59-A6C34878D82A}">
                    <a16:rowId xmlns:a16="http://schemas.microsoft.com/office/drawing/2014/main" val="1151655587"/>
                  </a:ext>
                </a:extLst>
              </a:tr>
              <a:tr h="471660">
                <a:tc>
                  <a:txBody>
                    <a:bodyPr/>
                    <a:lstStyle/>
                    <a:p>
                      <a:pPr algn="ctr"/>
                      <a:r>
                        <a:rPr lang="en-AU" dirty="0"/>
                        <a:t>NT</a:t>
                      </a:r>
                    </a:p>
                  </a:txBody>
                  <a:tcPr/>
                </a:tc>
                <a:tc>
                  <a:txBody>
                    <a:bodyPr/>
                    <a:lstStyle/>
                    <a:p>
                      <a:r>
                        <a:rPr lang="en-AU" dirty="0"/>
                        <a:t>Energy Pipeline Act 1981</a:t>
                      </a:r>
                    </a:p>
                    <a:p>
                      <a:r>
                        <a:rPr lang="en-AU" dirty="0"/>
                        <a:t>Energy Pipelines Regulations 2001 </a:t>
                      </a:r>
                      <a:r>
                        <a:rPr lang="en-AU" i="1" dirty="0"/>
                        <a:t>-&gt; ref to AS2885.1</a:t>
                      </a:r>
                    </a:p>
                  </a:txBody>
                  <a:tcPr/>
                </a:tc>
                <a:tc>
                  <a:txBody>
                    <a:bodyPr/>
                    <a:lstStyle/>
                    <a:p>
                      <a:r>
                        <a:rPr lang="en-AU" dirty="0"/>
                        <a:t>Requires a Pipeline Management Plan to be submitted.</a:t>
                      </a:r>
                    </a:p>
                    <a:p>
                      <a:r>
                        <a:rPr lang="en-AU" dirty="0"/>
                        <a:t>Must include arrangements for auditing the PMP.</a:t>
                      </a:r>
                    </a:p>
                  </a:txBody>
                  <a:tcPr/>
                </a:tc>
                <a:extLst>
                  <a:ext uri="{0D108BD9-81ED-4DB2-BD59-A6C34878D82A}">
                    <a16:rowId xmlns:a16="http://schemas.microsoft.com/office/drawing/2014/main" val="685948616"/>
                  </a:ext>
                </a:extLst>
              </a:tr>
              <a:tr h="471660">
                <a:tc>
                  <a:txBody>
                    <a:bodyPr/>
                    <a:lstStyle/>
                    <a:p>
                      <a:pPr algn="ctr"/>
                      <a:r>
                        <a:rPr lang="en-AU" dirty="0"/>
                        <a:t>SA</a:t>
                      </a:r>
                    </a:p>
                  </a:txBody>
                  <a:tcPr/>
                </a:tc>
                <a:tc>
                  <a:txBody>
                    <a:bodyPr/>
                    <a:lstStyle/>
                    <a:p>
                      <a:r>
                        <a:rPr lang="en-US" dirty="0"/>
                        <a:t>Petroleum and Geothermal Energy Act 2000 </a:t>
                      </a:r>
                    </a:p>
                    <a:p>
                      <a:r>
                        <a:rPr lang="en-US" dirty="0"/>
                        <a:t>Petroleum and Geothermal Energy Regulations 2013</a:t>
                      </a:r>
                      <a:endParaRPr lang="en-AU" dirty="0"/>
                    </a:p>
                  </a:txBody>
                  <a:tcPr/>
                </a:tc>
                <a:tc>
                  <a:txBody>
                    <a:bodyPr/>
                    <a:lstStyle/>
                    <a:p>
                      <a:r>
                        <a:rPr lang="en-AU"/>
                        <a:t>O&amp;M carried out in accordance with AS2885</a:t>
                      </a:r>
                    </a:p>
                    <a:p>
                      <a:r>
                        <a:rPr lang="en-AU"/>
                        <a:t>Annuakl report including system audits undertaken</a:t>
                      </a:r>
                      <a:endParaRPr lang="en-AU" dirty="0"/>
                    </a:p>
                  </a:txBody>
                  <a:tcPr/>
                </a:tc>
                <a:extLst>
                  <a:ext uri="{0D108BD9-81ED-4DB2-BD59-A6C34878D82A}">
                    <a16:rowId xmlns:a16="http://schemas.microsoft.com/office/drawing/2014/main" val="2237122304"/>
                  </a:ext>
                </a:extLst>
              </a:tr>
              <a:tr h="471660">
                <a:tc>
                  <a:txBody>
                    <a:bodyPr/>
                    <a:lstStyle/>
                    <a:p>
                      <a:pPr algn="ctr"/>
                      <a:r>
                        <a:rPr lang="en-AU" dirty="0"/>
                        <a:t>Tas</a:t>
                      </a:r>
                    </a:p>
                  </a:txBody>
                  <a:tcPr/>
                </a:tc>
                <a:tc>
                  <a:txBody>
                    <a:bodyPr/>
                    <a:lstStyle/>
                    <a:p>
                      <a:r>
                        <a:rPr lang="en-AU" sz="1800" b="0" i="0" u="none" strike="noStrike" kern="1200" baseline="0" dirty="0">
                          <a:solidFill>
                            <a:schemeClr val="dk1"/>
                          </a:solidFill>
                          <a:latin typeface="+mn-lt"/>
                          <a:ea typeface="+mn-ea"/>
                          <a:cs typeface="+mn-cs"/>
                        </a:rPr>
                        <a:t>Tasmanian Gas Pipelines Act 2014 </a:t>
                      </a:r>
                      <a:r>
                        <a:rPr lang="en-AU" sz="1800" b="0" i="1" u="none" strike="noStrike" kern="1200" baseline="0" dirty="0">
                          <a:solidFill>
                            <a:schemeClr val="dk1"/>
                          </a:solidFill>
                          <a:latin typeface="+mn-lt"/>
                          <a:ea typeface="+mn-ea"/>
                          <a:cs typeface="+mn-cs"/>
                        </a:rPr>
                        <a:t>-&gt; refers AS2885</a:t>
                      </a:r>
                      <a:endParaRPr lang="en-AU" i="1" dirty="0"/>
                    </a:p>
                  </a:txBody>
                  <a:tcPr/>
                </a:tc>
                <a:tc>
                  <a:txBody>
                    <a:bodyPr/>
                    <a:lstStyle/>
                    <a:p>
                      <a:r>
                        <a:rPr lang="en-AU" dirty="0"/>
                        <a:t>Requires a Facility Safety Case</a:t>
                      </a:r>
                    </a:p>
                    <a:p>
                      <a:r>
                        <a:rPr lang="en-AU" dirty="0"/>
                        <a:t>Written audit reports of FSC to be retained</a:t>
                      </a:r>
                    </a:p>
                  </a:txBody>
                  <a:tcPr/>
                </a:tc>
                <a:extLst>
                  <a:ext uri="{0D108BD9-81ED-4DB2-BD59-A6C34878D82A}">
                    <a16:rowId xmlns:a16="http://schemas.microsoft.com/office/drawing/2014/main" val="2418285753"/>
                  </a:ext>
                </a:extLst>
              </a:tr>
            </a:tbl>
          </a:graphicData>
        </a:graphic>
      </p:graphicFrame>
    </p:spTree>
    <p:extLst>
      <p:ext uri="{BB962C8B-B14F-4D97-AF65-F5344CB8AC3E}">
        <p14:creationId xmlns:p14="http://schemas.microsoft.com/office/powerpoint/2010/main" val="2826675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D3012C-8B3D-F571-0680-0C3C13C86185}"/>
              </a:ext>
            </a:extLst>
          </p:cNvPr>
          <p:cNvSpPr>
            <a:spLocks noGrp="1"/>
          </p:cNvSpPr>
          <p:nvPr>
            <p:ph type="title"/>
          </p:nvPr>
        </p:nvSpPr>
        <p:spPr>
          <a:xfrm>
            <a:off x="696883" y="2610197"/>
            <a:ext cx="10515600" cy="1803862"/>
          </a:xfrm>
        </p:spPr>
        <p:txBody>
          <a:bodyPr>
            <a:normAutofit/>
          </a:bodyPr>
          <a:lstStyle/>
          <a:p>
            <a:r>
              <a:rPr lang="en-AU" sz="6000" dirty="0"/>
              <a:t>PMS – Examples....</a:t>
            </a:r>
          </a:p>
        </p:txBody>
      </p:sp>
    </p:spTree>
    <p:extLst>
      <p:ext uri="{BB962C8B-B14F-4D97-AF65-F5344CB8AC3E}">
        <p14:creationId xmlns:p14="http://schemas.microsoft.com/office/powerpoint/2010/main" val="157290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AFFC36-3E3D-5B41-5A27-38B8D6DD0267}"/>
              </a:ext>
            </a:extLst>
          </p:cNvPr>
          <p:cNvPicPr>
            <a:picLocks noChangeAspect="1"/>
          </p:cNvPicPr>
          <p:nvPr/>
        </p:nvPicPr>
        <p:blipFill>
          <a:blip r:embed="rId2"/>
          <a:stretch>
            <a:fillRect/>
          </a:stretch>
        </p:blipFill>
        <p:spPr>
          <a:xfrm>
            <a:off x="1294850" y="976312"/>
            <a:ext cx="8949287" cy="5291484"/>
          </a:xfrm>
          <a:prstGeom prst="rect">
            <a:avLst/>
          </a:prstGeom>
          <a:ln>
            <a:solidFill>
              <a:schemeClr val="accent1"/>
            </a:solidFill>
          </a:ln>
        </p:spPr>
      </p:pic>
    </p:spTree>
    <p:extLst>
      <p:ext uri="{BB962C8B-B14F-4D97-AF65-F5344CB8AC3E}">
        <p14:creationId xmlns:p14="http://schemas.microsoft.com/office/powerpoint/2010/main" val="1144365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5f1a1b-9455-4987-aeba-2c5d3ff84d62" xsi:nil="true"/>
    <lcf76f155ced4ddcb4097134ff3c332f xmlns="52f01d23-62d5-4131-88e9-8c04ec6d5a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EDDDFEDB378842B63E9DD41EA67249" ma:contentTypeVersion="18" ma:contentTypeDescription="Create a new document." ma:contentTypeScope="" ma:versionID="5fadf4026a248ebb8e06b38d809f8f01">
  <xsd:schema xmlns:xsd="http://www.w3.org/2001/XMLSchema" xmlns:xs="http://www.w3.org/2001/XMLSchema" xmlns:p="http://schemas.microsoft.com/office/2006/metadata/properties" xmlns:ns2="52f01d23-62d5-4131-88e9-8c04ec6d5a7e" xmlns:ns3="5b6aa8e6-81c7-49c3-a873-088f72d3c08e" xmlns:ns4="e35f1a1b-9455-4987-aeba-2c5d3ff84d62" targetNamespace="http://schemas.microsoft.com/office/2006/metadata/properties" ma:root="true" ma:fieldsID="ea5ff47db6efbe2ed3011336c558c63d" ns2:_="" ns3:_="" ns4:_="">
    <xsd:import namespace="52f01d23-62d5-4131-88e9-8c04ec6d5a7e"/>
    <xsd:import namespace="5b6aa8e6-81c7-49c3-a873-088f72d3c08e"/>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1d23-62d5-4131-88e9-8c04ec6d5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6aa8e6-81c7-49c3-a873-088f72d3c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86E856-B822-4E7A-AF57-188666472234}">
  <ds:schemaRefs>
    <ds:schemaRef ds:uri="e35f1a1b-9455-4987-aeba-2c5d3ff84d62"/>
    <ds:schemaRef ds:uri="http://www.w3.org/XML/1998/namespace"/>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5b6aa8e6-81c7-49c3-a873-088f72d3c08e"/>
    <ds:schemaRef ds:uri="52f01d23-62d5-4131-88e9-8c04ec6d5a7e"/>
    <ds:schemaRef ds:uri="http://purl.org/dc/terms/"/>
  </ds:schemaRefs>
</ds:datastoreItem>
</file>

<file path=customXml/itemProps2.xml><?xml version="1.0" encoding="utf-8"?>
<ds:datastoreItem xmlns:ds="http://schemas.openxmlformats.org/officeDocument/2006/customXml" ds:itemID="{62F557F7-4C66-418C-B4F9-9F1C3C59C7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f01d23-62d5-4131-88e9-8c04ec6d5a7e"/>
    <ds:schemaRef ds:uri="5b6aa8e6-81c7-49c3-a873-088f72d3c08e"/>
    <ds:schemaRef ds:uri="e35f1a1b-9455-4987-aeba-2c5d3ff84d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A4852B-401D-4717-B238-E1749F018F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9222</TotalTime>
  <Words>924</Words>
  <Application>Microsoft Office PowerPoint</Application>
  <PresentationFormat>Widescreen</PresentationFormat>
  <Paragraphs>127</Paragraphs>
  <Slides>12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Verdana</vt:lpstr>
      <vt:lpstr>Office Theme</vt:lpstr>
      <vt:lpstr>1_Office Theme</vt:lpstr>
      <vt:lpstr>Jeff Jones </vt:lpstr>
      <vt:lpstr>AS 2885.3 Seminar</vt:lpstr>
      <vt:lpstr>AS 2885.0: 2018  Section 1.5 Terms &amp; Definitions</vt:lpstr>
      <vt:lpstr>PowerPoint Presentation</vt:lpstr>
      <vt:lpstr>PowerPoint Presentation</vt:lpstr>
      <vt:lpstr>PowerPoint Presentation</vt:lpstr>
      <vt:lpstr>Legislative “PMS” &amp; Audit Requirements Requirements</vt:lpstr>
      <vt:lpstr>PMS – Examples....</vt:lpstr>
      <vt:lpstr>PowerPoint Presentation</vt:lpstr>
      <vt:lpstr>PowerPoint Presentation</vt:lpstr>
      <vt:lpstr>Pipeline Management System: “devil in the detail”</vt:lpstr>
      <vt:lpstr>Section 2 Pipeline Management System (PMS)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Lawrence Shelton</dc:creator>
  <cp:lastModifiedBy>Craig Bonar</cp:lastModifiedBy>
  <cp:revision>12</cp:revision>
  <dcterms:created xsi:type="dcterms:W3CDTF">2023-02-02T03:38:53Z</dcterms:created>
  <dcterms:modified xsi:type="dcterms:W3CDTF">2023-12-11T00:02:43Z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0x01010026EDDDFEDB378842B63E9DD41EA67249</vt:lpwstr>
  </property>
  <property fmtid="{D5CDD505-2E9C-101B-9397-08002B2CF9AE}" pid="3" name="MediaServiceImageTags">
    <vt:lpwstr/>
  </property>
</Properties>
</file>