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6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79421-098B-684F-FA35-FC84CD32E68F}" v="2" dt="2023-11-24T05:03:18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tableStyles" Target="tableStyles.xml" Id="rId12" /><Relationship Type="http://schemas.openxmlformats.org/officeDocument/2006/relationships/customXml" Target="../customXml/item2.xml" Id="rId2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theme" Target="theme/theme1.xml" Id="rId11" /><Relationship Type="http://schemas.openxmlformats.org/officeDocument/2006/relationships/slide" Target="slides/slide1.xml" Id="rId5" /><Relationship Type="http://schemas.openxmlformats.org/officeDocument/2006/relationships/viewProps" Target="viewProps.xml" Id="rId10" /><Relationship Type="http://schemas.openxmlformats.org/officeDocument/2006/relationships/slideMaster" Target="slideMasters/slideMaster1.xml" Id="rId4" /><Relationship Type="http://schemas.openxmlformats.org/officeDocument/2006/relationships/presProps" Target="presProps.xml" Id="rId9" /><Relationship Type="http://schemas.microsoft.com/office/2015/10/relationships/revisionInfo" Target="revisionInfo.xml" Id="rId14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&#10;&#10;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&#10;&#10;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58" y="950435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56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58618" y="51768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427" y="284244"/>
            <a:ext cx="231356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9277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96938" indent="-896938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23/11/2023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  <p:sldLayoutId id="2147483700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8035A-817F-25C2-B26A-878EF1C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98" y="950435"/>
            <a:ext cx="5555672" cy="480724"/>
          </a:xfrm>
        </p:spPr>
        <p:txBody>
          <a:bodyPr/>
          <a:lstStyle/>
          <a:p>
            <a:r>
              <a:rPr lang="en-US" dirty="0"/>
              <a:t>Susan Jaques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5207E-F9B1-B414-8148-B5956599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4276" y="295835"/>
            <a:ext cx="5909511" cy="616771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Susan is an industry leader in 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and communicating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standardisation in the infrastructure industry. Originally from Canada where she obtained her civil engineering degree, she has lived in Brisbane for over 25 years.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 background in industrial infrastructure projects, she helps professionals develop leadership excellence through reliable management of risk, quality, competence, and knowledge.  She believes that standards, both personal or technical, build strength.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2023 APGA conference, Susan was presented with the Outstanding Contribution award, for service to the industry for a sustained period of time.  This follows previously receiving the 2004 Young Achievement award, for valued an innovative contribution to the Australian pipeline industry.</a:t>
            </a:r>
          </a:p>
          <a:p>
            <a:pPr lvl="4" algn="just">
              <a:spcAft>
                <a:spcPts val="1200"/>
              </a:spcAft>
            </a:pP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B85B404-D34E-4AF3-4C7B-38900D1A2CFD}"/>
              </a:ext>
            </a:extLst>
          </p:cNvPr>
          <p:cNvSpPr txBox="1">
            <a:spLocks/>
          </p:cNvSpPr>
          <p:nvPr/>
        </p:nvSpPr>
        <p:spPr>
          <a:xfrm>
            <a:off x="1803898" y="1945710"/>
            <a:ext cx="3219958" cy="640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Sage Consulting Solutions Pty </a:t>
            </a:r>
            <a:r>
              <a:rPr lang="en-US" sz="1800" dirty="0">
                <a:solidFill>
                  <a:prstClr val="white"/>
                </a:solidFill>
                <a:latin typeface="Calibri Light" panose="020F0302020204030204"/>
              </a:rPr>
              <a:t>Ltd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FB143-D90A-9B78-4202-C32D9154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801" y="2829464"/>
            <a:ext cx="2718950" cy="33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1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850" y="5396779"/>
            <a:ext cx="7480300" cy="59588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AS2885 Overview</a:t>
            </a:r>
          </a:p>
          <a:p>
            <a:r>
              <a:rPr lang="en-AU" sz="1800" dirty="0"/>
              <a:t>Presented By Susan Jaques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44A478-DCA5-56BB-FF14-3A6BF35E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AS2885:  Pipelines in 7 Parts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8085F-C971-0C0E-6B9C-683325E51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988" y="1490663"/>
            <a:ext cx="5556250" cy="5051425"/>
          </a:xfrm>
        </p:spPr>
        <p:txBody>
          <a:bodyPr vert="horz" lIns="91440" tIns="45720" rIns="91440" bIns="45720" rtlCol="0" anchor="b">
            <a:normAutofit fontScale="97500"/>
          </a:bodyPr>
          <a:lstStyle/>
          <a:p>
            <a:r>
              <a:rPr lang="en-AU" sz="2800" dirty="0"/>
              <a:t>2885.0 General Requirements</a:t>
            </a:r>
          </a:p>
          <a:p>
            <a:r>
              <a:rPr lang="en-AU" sz="2800" dirty="0"/>
              <a:t>2885.1 Design and Construction</a:t>
            </a:r>
          </a:p>
          <a:p>
            <a:r>
              <a:rPr lang="en-AU" sz="2800" dirty="0"/>
              <a:t>2885.2 Welding</a:t>
            </a:r>
          </a:p>
          <a:p>
            <a:r>
              <a:rPr lang="en-AU" sz="2800" dirty="0">
                <a:solidFill>
                  <a:srgbClr val="FF0000"/>
                </a:solidFill>
              </a:rPr>
              <a:t>2885.3 Operations and Maintenance</a:t>
            </a:r>
          </a:p>
          <a:p>
            <a:r>
              <a:rPr lang="en-AU" sz="2800" dirty="0"/>
              <a:t>2885.4 Subsea Pipelines</a:t>
            </a:r>
          </a:p>
          <a:p>
            <a:r>
              <a:rPr lang="en-AU" sz="2800" dirty="0"/>
              <a:t>2885.5 Field Pressure Testing</a:t>
            </a:r>
          </a:p>
          <a:p>
            <a:r>
              <a:rPr lang="en-AU" sz="2800" dirty="0"/>
              <a:t>2885.6 Pipeline Safety Management</a:t>
            </a:r>
          </a:p>
          <a:p>
            <a:endParaRPr lang="en-AU" sz="2800" dirty="0"/>
          </a:p>
          <a:p>
            <a:endParaRPr lang="en-AU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A90C-381F-8CB4-D877-C473E4DA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908" y="93770"/>
            <a:ext cx="1703902" cy="2434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D61E2-7597-02D1-0F3A-C9FDF4CF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76" y="270449"/>
            <a:ext cx="1703902" cy="2440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75267-69FD-019A-CD66-DCBC6174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704" y="270449"/>
            <a:ext cx="1973576" cy="2787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6ECD1-7CE3-25D2-2E0F-396A02E81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512" y="1819518"/>
            <a:ext cx="2130383" cy="2787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A7454A-F1CF-B14B-FF9E-9BDCE8FFC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576" y="3109849"/>
            <a:ext cx="1973577" cy="2572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EF4E19-5B45-AE33-2412-8987FB4BA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441" y="4181987"/>
            <a:ext cx="1914559" cy="2665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A98FB0-C4C9-3357-B7A7-FC6225DD2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764" y="2703595"/>
            <a:ext cx="2946254" cy="40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01463A-2F49-E286-888E-94A93AD6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Themes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6A7E71-F835-11D7-C0EE-C5022F561E86}"/>
              </a:ext>
            </a:extLst>
          </p:cNvPr>
          <p:cNvSpPr txBox="1">
            <a:spLocks/>
          </p:cNvSpPr>
          <p:nvPr/>
        </p:nvSpPr>
        <p:spPr>
          <a:xfrm>
            <a:off x="129396" y="1490663"/>
            <a:ext cx="5966604" cy="5051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/>
              <a:t>The suite is a whole suite, not parts.</a:t>
            </a:r>
          </a:p>
          <a:p>
            <a:r>
              <a:rPr lang="en-AU" sz="2800" dirty="0"/>
              <a:t>Pipelines must be operated as designed.</a:t>
            </a:r>
          </a:p>
          <a:p>
            <a:r>
              <a:rPr lang="en-AU" sz="2800" dirty="0"/>
              <a:t>We’re retrospective here in Part 3.</a:t>
            </a:r>
          </a:p>
          <a:p>
            <a:r>
              <a:rPr lang="en-AU" sz="2800" dirty="0"/>
              <a:t>Approvals must be sought, sometimes.</a:t>
            </a:r>
          </a:p>
          <a:p>
            <a:r>
              <a:rPr lang="en-AU" sz="2800" dirty="0"/>
              <a:t>Standards users should know shalls.</a:t>
            </a:r>
          </a:p>
          <a:p>
            <a:r>
              <a:rPr lang="en-AU" sz="2800" dirty="0"/>
              <a:t>There are Defined Terms to abide by.</a:t>
            </a:r>
          </a:p>
          <a:p>
            <a:r>
              <a:rPr lang="en-AU" sz="2800" dirty="0"/>
              <a:t>Changes are outlined in the preface, and -</a:t>
            </a:r>
          </a:p>
          <a:p>
            <a:r>
              <a:rPr lang="en-AU" sz="2800" dirty="0"/>
              <a:t>Revisions aren’t just for the fun of it.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668525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5CC9A-5C59-4FB7-BA9D-58BA03DD6081}"/>
</file>

<file path=customXml/itemProps2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6E856-B822-4E7A-AF57-188666472234}">
  <ds:schemaRefs>
    <ds:schemaRef ds:uri="http://schemas.microsoft.com/office/2006/documentManagement/types"/>
    <ds:schemaRef ds:uri="http://schemas.microsoft.com/office/2006/metadata/properties"/>
    <ds:schemaRef ds:uri="4e07cc90-abce-46ac-99bf-25584fa1a906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e35f1a1b-9455-4987-aeba-2c5d3ff84d62"/>
    <ds:schemaRef ds:uri="9184752d-f9fd-4ed7-ac6d-7907470e31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9036</TotalTime>
  <Words>104</Words>
  <Application>Microsoft Office PowerPoint</Application>
  <PresentationFormat>Widescreen</PresentationFormat>
  <Paragraphs>20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Susan Jaques</vt:lpstr>
      <vt:lpstr>AS 2885.3 Seminar</vt:lpstr>
      <vt:lpstr>AS2885:  Pipelines in 7 Parts</vt:lpstr>
      <vt:lpstr>Key Themes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Craig Bonar</cp:lastModifiedBy>
  <cp:revision>17</cp:revision>
  <dcterms:created xsi:type="dcterms:W3CDTF">2023-02-02T03:38:53Z</dcterms:created>
  <dcterms:modified xsi:type="dcterms:W3CDTF">2023-11-24T05:03:25Z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